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317" r:id="rId4"/>
    <p:sldId id="316" r:id="rId5"/>
    <p:sldId id="319" r:id="rId6"/>
    <p:sldId id="320" r:id="rId7"/>
    <p:sldId id="326" r:id="rId8"/>
    <p:sldId id="327" r:id="rId9"/>
    <p:sldId id="328" r:id="rId10"/>
    <p:sldId id="329" r:id="rId11"/>
    <p:sldId id="295" r:id="rId12"/>
    <p:sldId id="302" r:id="rId13"/>
    <p:sldId id="322" r:id="rId14"/>
    <p:sldId id="325" r:id="rId15"/>
    <p:sldId id="297" r:id="rId16"/>
    <p:sldId id="298" r:id="rId17"/>
    <p:sldId id="321" r:id="rId18"/>
    <p:sldId id="299" r:id="rId19"/>
    <p:sldId id="304" r:id="rId20"/>
    <p:sldId id="305" r:id="rId21"/>
    <p:sldId id="303" r:id="rId22"/>
    <p:sldId id="300" r:id="rId23"/>
    <p:sldId id="323" r:id="rId24"/>
    <p:sldId id="308" r:id="rId25"/>
    <p:sldId id="306" r:id="rId26"/>
    <p:sldId id="307" r:id="rId27"/>
    <p:sldId id="309" r:id="rId28"/>
    <p:sldId id="310" r:id="rId29"/>
    <p:sldId id="330" r:id="rId30"/>
    <p:sldId id="311" r:id="rId31"/>
    <p:sldId id="312" r:id="rId32"/>
    <p:sldId id="331" r:id="rId33"/>
    <p:sldId id="332" r:id="rId34"/>
    <p:sldId id="333" r:id="rId35"/>
    <p:sldId id="334" r:id="rId36"/>
    <p:sldId id="313" r:id="rId37"/>
    <p:sldId id="314" r:id="rId38"/>
    <p:sldId id="315" r:id="rId39"/>
    <p:sldId id="275" r:id="rId40"/>
    <p:sldId id="293" r:id="rId41"/>
    <p:sldId id="324" r:id="rId42"/>
    <p:sldId id="336" r:id="rId43"/>
    <p:sldId id="335" r:id="rId44"/>
    <p:sldId id="29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586"/>
    <a:srgbClr val="F25F7D"/>
    <a:srgbClr val="FF9CD3"/>
    <a:srgbClr val="F26778"/>
    <a:srgbClr val="FCD554"/>
    <a:srgbClr val="DA87FF"/>
    <a:srgbClr val="F2A522"/>
    <a:srgbClr val="FE7054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2" y="-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923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48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702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4326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5032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7002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1448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512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226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35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632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.sv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7.sv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93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0.png"/><Relationship Id="rId7" Type="http://schemas.openxmlformats.org/officeDocument/2006/relationships/image" Target="../media/image7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5.svg"/><Relationship Id="rId4" Type="http://schemas.openxmlformats.org/officeDocument/2006/relationships/image" Target="../media/image92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277E8B-678B-4067-98BE-1ACE2E46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2D1D15-A733-416D-A969-68F50CC466B7}"/>
              </a:ext>
            </a:extLst>
          </p:cNvPr>
          <p:cNvSpPr txBox="1"/>
          <p:nvPr/>
        </p:nvSpPr>
        <p:spPr>
          <a:xfrm>
            <a:off x="2991368" y="2671063"/>
            <a:ext cx="4859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300" dirty="0" smtClean="0">
                <a:solidFill>
                  <a:schemeClr val="bg1"/>
                </a:solidFill>
              </a:rPr>
              <a:t>Eau de vie</a:t>
            </a:r>
            <a:endParaRPr lang="ko-KR" altLang="en-US" sz="8000" b="1" spc="-3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04B9A2-B287-4521-9BC6-FD6725BA0160}"/>
              </a:ext>
            </a:extLst>
          </p:cNvPr>
          <p:cNvSpPr txBox="1"/>
          <p:nvPr/>
        </p:nvSpPr>
        <p:spPr>
          <a:xfrm>
            <a:off x="5131633" y="4026569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박수정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정미리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윤새라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신유환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김규빈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3D0273E-C586-43C4-989A-6F43A69D9614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32690A-0E50-492F-B520-DF9481ED77D3}"/>
              </a:ext>
            </a:extLst>
          </p:cNvPr>
          <p:cNvSpPr txBox="1"/>
          <p:nvPr/>
        </p:nvSpPr>
        <p:spPr>
          <a:xfrm>
            <a:off x="10006664" y="6311900"/>
            <a:ext cx="21948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PwerPoint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3131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uman\Desktop\springProject\projectPerfume\src\main\webapp\resources\assets\img\logo_bla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" y="1686678"/>
            <a:ext cx="3743326" cy="1150672"/>
          </a:xfrm>
          <a:prstGeom prst="rect">
            <a:avLst/>
          </a:prstGeom>
          <a:noFill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2554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오드비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921602" y="2916422"/>
            <a:ext cx="5270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비회원도 커뮤니티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열람 가능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별도의 향수추천 서비스를 운영하여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즉시 향수를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추천받을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수 있음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한글로 구성되어있고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향수에 관련된 기초 지식을 쉽게 습득 가능함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해외의 여러 검증된 브랜드를 추천함으로써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니즈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충족 가능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800" y="3344602"/>
            <a:ext cx="3454400" cy="22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1504341" y="6145851"/>
            <a:ext cx="21659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오드비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향수추천 결과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48398" y="2603500"/>
            <a:ext cx="5334001" cy="21082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역할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Part 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021568-88B1-41F9-B936-F56C98C82124}"/>
              </a:ext>
            </a:extLst>
          </p:cNvPr>
          <p:cNvSpPr/>
          <p:nvPr/>
        </p:nvSpPr>
        <p:spPr>
          <a:xfrm>
            <a:off x="445625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0B93A08-D75C-43C5-ADD6-FCE8026BF344}"/>
              </a:ext>
            </a:extLst>
          </p:cNvPr>
          <p:cNvSpPr/>
          <p:nvPr/>
        </p:nvSpPr>
        <p:spPr>
          <a:xfrm>
            <a:off x="445625" y="19476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61EFB48-83B9-4C7F-914E-4ECCB5832EA8}"/>
              </a:ext>
            </a:extLst>
          </p:cNvPr>
          <p:cNvSpPr/>
          <p:nvPr/>
        </p:nvSpPr>
        <p:spPr>
          <a:xfrm>
            <a:off x="9788100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5121883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0EFA6AA-90EE-47EC-BE9B-BAEADCDEFF49}"/>
              </a:ext>
            </a:extLst>
          </p:cNvPr>
          <p:cNvSpPr/>
          <p:nvPr/>
        </p:nvSpPr>
        <p:spPr>
          <a:xfrm>
            <a:off x="7474041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FE135EE-90FD-425F-A044-A8D7C11D1034}"/>
              </a:ext>
            </a:extLst>
          </p:cNvPr>
          <p:cNvSpPr/>
          <p:nvPr/>
        </p:nvSpPr>
        <p:spPr>
          <a:xfrm>
            <a:off x="5121882" y="1947656"/>
            <a:ext cx="2041451" cy="604280"/>
          </a:xfrm>
          <a:prstGeom prst="rect">
            <a:avLst/>
          </a:prstGeom>
          <a:solidFill>
            <a:srgbClr val="C03586"/>
          </a:solidFill>
          <a:ln>
            <a:solidFill>
              <a:srgbClr val="C03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57662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윤새라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8F4168A-D683-4EB0-9F9F-0379807B576C}"/>
              </a:ext>
            </a:extLst>
          </p:cNvPr>
          <p:cNvSpPr/>
          <p:nvPr/>
        </p:nvSpPr>
        <p:spPr>
          <a:xfrm>
            <a:off x="7474039" y="19476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9692AE-016D-4C0C-BF2E-9566C112C508}"/>
              </a:ext>
            </a:extLst>
          </p:cNvPr>
          <p:cNvSpPr txBox="1"/>
          <p:nvPr/>
        </p:nvSpPr>
        <p:spPr>
          <a:xfrm>
            <a:off x="8119179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신유환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D8186FF-E437-4402-803E-38C0DE643BC7}"/>
              </a:ext>
            </a:extLst>
          </p:cNvPr>
          <p:cNvSpPr/>
          <p:nvPr/>
        </p:nvSpPr>
        <p:spPr>
          <a:xfrm>
            <a:off x="9788096" y="19476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9E4119B-1E52-484B-9B58-DD58E27400E4}"/>
              </a:ext>
            </a:extLst>
          </p:cNvPr>
          <p:cNvSpPr txBox="1"/>
          <p:nvPr/>
        </p:nvSpPr>
        <p:spPr>
          <a:xfrm>
            <a:off x="10425008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김규빈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2785083" y="19476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FE135EE-90FD-425F-A044-A8D7C11D1034}"/>
              </a:ext>
            </a:extLst>
          </p:cNvPr>
          <p:cNvSpPr/>
          <p:nvPr/>
        </p:nvSpPr>
        <p:spPr>
          <a:xfrm>
            <a:off x="2785082" y="1947656"/>
            <a:ext cx="2041451" cy="604280"/>
          </a:xfrm>
          <a:prstGeom prst="rect">
            <a:avLst/>
          </a:prstGeom>
          <a:solidFill>
            <a:srgbClr val="F25F7D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34294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정미리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2904008" y="2739838"/>
            <a:ext cx="1769592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좋아요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팔로우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향스타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상세페이지 설명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326DDFF-FF65-4809-9E33-F7752EFCA519}"/>
              </a:ext>
            </a:extLst>
          </p:cNvPr>
          <p:cNvSpPr txBox="1"/>
          <p:nvPr/>
        </p:nvSpPr>
        <p:spPr>
          <a:xfrm>
            <a:off x="1041821" y="2062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박수정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9108" y="2714438"/>
            <a:ext cx="185849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검색 구현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게시판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글 작성 유효성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검사 기능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28108" y="2676338"/>
            <a:ext cx="187119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로그인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로그아웃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향수공부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기본용어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하우스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제품 리스트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데이터 오류 정제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추천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7603008" y="2714438"/>
            <a:ext cx="1769592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회원 가입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 데이터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수집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가공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유효성 검사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회원 가입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유효성 검사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9800108" y="2755900"/>
            <a:ext cx="2087092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향수 출력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상세페이지 연결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리뷰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검색 기능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▶ 향수리스트 브랜드 검색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574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35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Lean Canvas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1" y="1295400"/>
            <a:ext cx="11214099" cy="5184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human\Desktop\springProject\perfume_project\src\main\webapp\resources\assets\img\home\mainIma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84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프로젝트 구성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 descr="githu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7701" y="5397875"/>
            <a:ext cx="1611960" cy="8900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77901" y="1949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개발환경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9343EB5A-FF31-4BDA-BB6D-A86231763AE5}"/>
              </a:ext>
            </a:extLst>
          </p:cNvPr>
          <p:cNvSpPr/>
          <p:nvPr/>
        </p:nvSpPr>
        <p:spPr>
          <a:xfrm>
            <a:off x="597288" y="1629509"/>
            <a:ext cx="5422500" cy="3071445"/>
          </a:xfrm>
          <a:prstGeom prst="roundRect">
            <a:avLst>
              <a:gd name="adj" fmla="val 1123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020"/>
          <p:cNvGrpSpPr/>
          <p:nvPr/>
        </p:nvGrpSpPr>
        <p:grpSpPr>
          <a:xfrm>
            <a:off x="1950501" y="3587261"/>
            <a:ext cx="1003714" cy="970160"/>
            <a:chOff x="12298348" y="4867108"/>
            <a:chExt cx="1951438" cy="1951438"/>
          </a:xfrm>
        </p:grpSpPr>
        <p:pic>
          <p:nvPicPr>
            <p:cNvPr id="40" name="Object 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8348" y="4867108"/>
              <a:ext cx="1951438" cy="1951438"/>
            </a:xfrm>
            <a:prstGeom prst="rect">
              <a:avLst/>
            </a:prstGeom>
          </p:spPr>
        </p:pic>
      </p:grpSp>
      <p:grpSp>
        <p:nvGrpSpPr>
          <p:cNvPr id="5" name="그룹 1022"/>
          <p:cNvGrpSpPr/>
          <p:nvPr/>
        </p:nvGrpSpPr>
        <p:grpSpPr>
          <a:xfrm>
            <a:off x="1183182" y="3066714"/>
            <a:ext cx="1702170" cy="430862"/>
            <a:chOff x="14119174" y="5321039"/>
            <a:chExt cx="2553255" cy="646293"/>
          </a:xfrm>
        </p:grpSpPr>
        <p:pic>
          <p:nvPicPr>
            <p:cNvPr id="45" name="Object 6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9174" y="5321039"/>
              <a:ext cx="2553255" cy="646293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342AFBF3-C737-4176-9A2B-73C8C54C8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1" y="2262555"/>
            <a:ext cx="2182738" cy="56103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6121E759-0411-4337-9BCD-F1F83818CD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67" y="3824554"/>
            <a:ext cx="605687" cy="605687"/>
          </a:xfrm>
          <a:prstGeom prst="rect">
            <a:avLst/>
          </a:prstGeom>
        </p:spPr>
      </p:pic>
      <p:grpSp>
        <p:nvGrpSpPr>
          <p:cNvPr id="7" name="그룹 64"/>
          <p:cNvGrpSpPr/>
          <p:nvPr/>
        </p:nvGrpSpPr>
        <p:grpSpPr>
          <a:xfrm>
            <a:off x="6271847" y="1669971"/>
            <a:ext cx="5404338" cy="2254060"/>
            <a:chOff x="6271847" y="1669971"/>
            <a:chExt cx="5404338" cy="225406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DBF49A15-31C6-4F96-BC96-E3AC47F29EDE}"/>
                </a:ext>
              </a:extLst>
            </p:cNvPr>
            <p:cNvSpPr/>
            <p:nvPr/>
          </p:nvSpPr>
          <p:spPr>
            <a:xfrm>
              <a:off x="6271847" y="1669971"/>
              <a:ext cx="5404338" cy="2254060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089C37F-13EC-4107-A478-CF38E34612BF}"/>
                </a:ext>
              </a:extLst>
            </p:cNvPr>
            <p:cNvSpPr txBox="1"/>
            <p:nvPr/>
          </p:nvSpPr>
          <p:spPr>
            <a:xfrm>
              <a:off x="6397402" y="1749295"/>
              <a:ext cx="1206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666666"/>
                  </a:solidFill>
                </a:rPr>
                <a:t>Front-end</a:t>
              </a:r>
              <a:endParaRPr lang="ko-KR" altLang="en-US" dirty="0">
                <a:solidFill>
                  <a:srgbClr val="666666"/>
                </a:solidFill>
              </a:endParaRPr>
            </a:p>
          </p:txBody>
        </p:sp>
        <p:grpSp>
          <p:nvGrpSpPr>
            <p:cNvPr id="9" name="그룹 1011"/>
            <p:cNvGrpSpPr/>
            <p:nvPr/>
          </p:nvGrpSpPr>
          <p:grpSpPr>
            <a:xfrm>
              <a:off x="8205246" y="2972749"/>
              <a:ext cx="589482" cy="764600"/>
              <a:chOff x="3472626" y="5062741"/>
              <a:chExt cx="1157553" cy="1501429"/>
            </a:xfrm>
          </p:grpSpPr>
          <p:pic>
            <p:nvPicPr>
              <p:cNvPr id="22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72626" y="5062741"/>
                <a:ext cx="1157553" cy="1501429"/>
              </a:xfrm>
              <a:prstGeom prst="rect">
                <a:avLst/>
              </a:prstGeom>
            </p:spPr>
          </p:pic>
        </p:grpSp>
        <p:grpSp>
          <p:nvGrpSpPr>
            <p:cNvPr id="10" name="그룹 1012"/>
            <p:cNvGrpSpPr/>
            <p:nvPr/>
          </p:nvGrpSpPr>
          <p:grpSpPr>
            <a:xfrm>
              <a:off x="7202424" y="2960457"/>
              <a:ext cx="589603" cy="782834"/>
              <a:chOff x="1471203" y="5048974"/>
              <a:chExt cx="1157791" cy="1537236"/>
            </a:xfrm>
          </p:grpSpPr>
          <p:pic>
            <p:nvPicPr>
              <p:cNvPr id="24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1203" y="5048974"/>
                <a:ext cx="1157791" cy="1537236"/>
              </a:xfrm>
              <a:prstGeom prst="rect">
                <a:avLst/>
              </a:prstGeom>
            </p:spPr>
          </p:pic>
        </p:grpSp>
        <p:grpSp>
          <p:nvGrpSpPr>
            <p:cNvPr id="11" name="그룹 1023"/>
            <p:cNvGrpSpPr/>
            <p:nvPr/>
          </p:nvGrpSpPr>
          <p:grpSpPr>
            <a:xfrm>
              <a:off x="10047656" y="2958601"/>
              <a:ext cx="921529" cy="951646"/>
              <a:chOff x="5370284" y="5059583"/>
              <a:chExt cx="1671503" cy="1671503"/>
            </a:xfrm>
          </p:grpSpPr>
          <p:pic>
            <p:nvPicPr>
              <p:cNvPr id="26" name="Object 7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70284" y="5059583"/>
                <a:ext cx="1671503" cy="1671503"/>
              </a:xfrm>
              <a:prstGeom prst="rect">
                <a:avLst/>
              </a:prstGeom>
            </p:spPr>
          </p:pic>
        </p:grpSp>
        <p:grpSp>
          <p:nvGrpSpPr>
            <p:cNvPr id="12" name="그룹 1013"/>
            <p:cNvGrpSpPr/>
            <p:nvPr/>
          </p:nvGrpSpPr>
          <p:grpSpPr>
            <a:xfrm>
              <a:off x="9190684" y="2984500"/>
              <a:ext cx="570660" cy="766825"/>
              <a:chOff x="7958598" y="4884759"/>
              <a:chExt cx="1023805" cy="1375738"/>
            </a:xfrm>
          </p:grpSpPr>
          <p:pic>
            <p:nvPicPr>
              <p:cNvPr id="28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58598" y="4884759"/>
                <a:ext cx="1023805" cy="1375738"/>
              </a:xfrm>
              <a:prstGeom prst="rect">
                <a:avLst/>
              </a:prstGeom>
            </p:spPr>
          </p:pic>
        </p:grpSp>
        <p:grpSp>
          <p:nvGrpSpPr>
            <p:cNvPr id="13" name="그룹 1017"/>
            <p:cNvGrpSpPr/>
            <p:nvPr/>
          </p:nvGrpSpPr>
          <p:grpSpPr>
            <a:xfrm>
              <a:off x="9405242" y="1959147"/>
              <a:ext cx="1938736" cy="1291683"/>
              <a:chOff x="9419388" y="4245110"/>
              <a:chExt cx="2908104" cy="1937525"/>
            </a:xfrm>
          </p:grpSpPr>
          <p:pic>
            <p:nvPicPr>
              <p:cNvPr id="30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19388" y="4245110"/>
                <a:ext cx="2908104" cy="1937525"/>
              </a:xfrm>
              <a:prstGeom prst="rect">
                <a:avLst/>
              </a:prstGeom>
            </p:spPr>
          </p:pic>
        </p:grpSp>
        <p:grpSp>
          <p:nvGrpSpPr>
            <p:cNvPr id="14" name="그룹 1025"/>
            <p:cNvGrpSpPr/>
            <p:nvPr/>
          </p:nvGrpSpPr>
          <p:grpSpPr>
            <a:xfrm>
              <a:off x="7796079" y="2096012"/>
              <a:ext cx="1570390" cy="753787"/>
              <a:chOff x="9997221" y="5563367"/>
              <a:chExt cx="2355585" cy="1130681"/>
            </a:xfrm>
          </p:grpSpPr>
          <p:pic>
            <p:nvPicPr>
              <p:cNvPr id="34" name="Object 7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97221" y="5563367"/>
                <a:ext cx="2355585" cy="1130681"/>
              </a:xfrm>
              <a:prstGeom prst="rect">
                <a:avLst/>
              </a:prstGeom>
            </p:spPr>
          </p:pic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E157A66A-A85E-4CEE-9C46-3AAED9CB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898" y="2246142"/>
              <a:ext cx="541036" cy="54103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798655" y="1788373"/>
            <a:ext cx="113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Back-end</a:t>
            </a:r>
            <a:endParaRPr lang="ko-KR" altLang="en-US" dirty="0">
              <a:solidFill>
                <a:srgbClr val="666666"/>
              </a:solidFill>
            </a:endParaRPr>
          </a:p>
        </p:txBody>
      </p:sp>
      <p:pic>
        <p:nvPicPr>
          <p:cNvPr id="50" name="그림 49" descr="mybatis-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20533" y="3770577"/>
            <a:ext cx="2594114" cy="652234"/>
          </a:xfrm>
          <a:prstGeom prst="rect">
            <a:avLst/>
          </a:prstGeom>
        </p:spPr>
      </p:pic>
      <p:pic>
        <p:nvPicPr>
          <p:cNvPr id="51" name="그림 50" descr="tomca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2897" y="4820774"/>
            <a:ext cx="1383688" cy="986816"/>
          </a:xfrm>
          <a:prstGeom prst="rect">
            <a:avLst/>
          </a:prstGeom>
        </p:spPr>
      </p:pic>
      <p:sp>
        <p:nvSpPr>
          <p:cNvPr id="5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9082843" y="4136064"/>
            <a:ext cx="2590412" cy="231162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9304725" y="419528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Server</a:t>
            </a:r>
            <a:endParaRPr lang="ko-KR" altLang="en-US" dirty="0">
              <a:solidFill>
                <a:srgbClr val="666666"/>
              </a:solidFill>
            </a:endParaRPr>
          </a:p>
        </p:txBody>
      </p:sp>
      <p:grpSp>
        <p:nvGrpSpPr>
          <p:cNvPr id="15" name="그룹 56"/>
          <p:cNvGrpSpPr/>
          <p:nvPr/>
        </p:nvGrpSpPr>
        <p:grpSpPr>
          <a:xfrm>
            <a:off x="6281027" y="4124341"/>
            <a:ext cx="2590412" cy="2323351"/>
            <a:chOff x="6281027" y="4124341"/>
            <a:chExt cx="2590412" cy="2323351"/>
          </a:xfrm>
        </p:grpSpPr>
        <p:sp>
          <p:nvSpPr>
            <p:cNvPr id="17" name="사각형: 둥근 모서리 8">
              <a:extLst>
                <a:ext uri="{FF2B5EF4-FFF2-40B4-BE49-F238E27FC236}">
                  <a16:creationId xmlns="" xmlns:a16="http://schemas.microsoft.com/office/drawing/2014/main" id="{EF70BA59-2ADB-4346-8220-0CF1EC98B79B}"/>
                </a:ext>
              </a:extLst>
            </p:cNvPr>
            <p:cNvSpPr/>
            <p:nvPr/>
          </p:nvSpPr>
          <p:spPr>
            <a:xfrm>
              <a:off x="6281027" y="4124341"/>
              <a:ext cx="2590412" cy="2323351"/>
            </a:xfrm>
            <a:prstGeom prst="round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089C37F-13EC-4107-A478-CF38E34612BF}"/>
                </a:ext>
              </a:extLst>
            </p:cNvPr>
            <p:cNvSpPr txBox="1"/>
            <p:nvPr/>
          </p:nvSpPr>
          <p:spPr>
            <a:xfrm>
              <a:off x="6420848" y="4195283"/>
              <a:ext cx="1148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666666"/>
                  </a:solidFill>
                </a:rPr>
                <a:t>Database</a:t>
              </a:r>
              <a:endParaRPr lang="ko-KR" altLang="en-US" dirty="0">
                <a:solidFill>
                  <a:srgbClr val="666666"/>
                </a:solidFill>
              </a:endParaRPr>
            </a:p>
          </p:txBody>
        </p:sp>
        <p:pic>
          <p:nvPicPr>
            <p:cNvPr id="19" name="그림 18" descr="Oracle_logo.svg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7039" y="4825201"/>
              <a:ext cx="1866900" cy="242114"/>
            </a:xfrm>
            <a:prstGeom prst="rect">
              <a:avLst/>
            </a:prstGeom>
          </p:spPr>
        </p:pic>
        <p:pic>
          <p:nvPicPr>
            <p:cNvPr id="56" name="그림 55" descr="Java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6727" y="5305980"/>
              <a:ext cx="1921119" cy="707225"/>
            </a:xfrm>
            <a:prstGeom prst="rect">
              <a:avLst/>
            </a:prstGeom>
          </p:spPr>
        </p:pic>
      </p:grpSp>
      <p:pic>
        <p:nvPicPr>
          <p:cNvPr id="58" name="그림 57" descr="1_zKnKunxf74dpaMMtcKrB9g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65963" y="2153417"/>
            <a:ext cx="2390775" cy="1480004"/>
          </a:xfrm>
          <a:prstGeom prst="rect">
            <a:avLst/>
          </a:prstGeom>
        </p:spPr>
      </p:pic>
      <p:sp>
        <p:nvSpPr>
          <p:cNvPr id="6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97878" y="4900246"/>
            <a:ext cx="5427784" cy="1547447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089C37F-13EC-4107-A478-CF38E34612BF}"/>
              </a:ext>
            </a:extLst>
          </p:cNvPr>
          <p:cNvSpPr txBox="1"/>
          <p:nvPr/>
        </p:nvSpPr>
        <p:spPr>
          <a:xfrm>
            <a:off x="758602" y="496900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66666"/>
                </a:solidFill>
              </a:rPr>
              <a:t>Configuration Management</a:t>
            </a:r>
            <a:endParaRPr lang="ko-KR" altLang="en-US" dirty="0">
              <a:solidFill>
                <a:srgbClr val="666666"/>
              </a:solidFill>
            </a:endParaRPr>
          </a:p>
        </p:txBody>
      </p:sp>
      <p:pic>
        <p:nvPicPr>
          <p:cNvPr id="67" name="그림 66" descr="git desktop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9692" y="5298832"/>
            <a:ext cx="2561490" cy="853830"/>
          </a:xfrm>
          <a:prstGeom prst="rect">
            <a:avLst/>
          </a:prstGeom>
        </p:spPr>
      </p:pic>
      <p:pic>
        <p:nvPicPr>
          <p:cNvPr id="68" name="그림 67" descr="git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3941" y="5422509"/>
            <a:ext cx="1253106" cy="7546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05637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 Case -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115062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 Case -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비회원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1322389"/>
            <a:ext cx="10263474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DB 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1075" y="1346200"/>
            <a:ext cx="8785225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336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70001"/>
            <a:ext cx="3314700" cy="459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639046" y="6041587"/>
            <a:ext cx="129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메인화면</a:t>
            </a:r>
            <a:endParaRPr lang="ko-KR" altLang="en-US" sz="20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5800" y="1320800"/>
            <a:ext cx="3454400" cy="4545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8648699" y="6041587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향수리스트 상세페이지</a:t>
            </a:r>
            <a:endParaRPr lang="ko-KR" altLang="en-US" sz="20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399" y="1282700"/>
            <a:ext cx="3517901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5295899" y="6083300"/>
            <a:ext cx="153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향수리스트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600946" y="5914587"/>
            <a:ext cx="138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공부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5474446" y="5965387"/>
            <a:ext cx="139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추천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371599"/>
            <a:ext cx="3644900" cy="42827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5300" y="1384300"/>
            <a:ext cx="37465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0821" y="1397000"/>
            <a:ext cx="3527446" cy="425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9245600" y="5952687"/>
            <a:ext cx="189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 추천 결과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A7AEA6-2DC8-4C5A-8B9B-0242A88A2F88}"/>
              </a:ext>
            </a:extLst>
          </p:cNvPr>
          <p:cNvSpPr txBox="1"/>
          <p:nvPr/>
        </p:nvSpPr>
        <p:spPr>
          <a:xfrm>
            <a:off x="6464968" y="34128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  <a:endParaRPr lang="ko-KR" altLang="en-US" sz="36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7CD04F3-494C-4BF7-8A1E-F81550FA20FF}"/>
              </a:ext>
            </a:extLst>
          </p:cNvPr>
          <p:cNvGrpSpPr/>
          <p:nvPr/>
        </p:nvGrpSpPr>
        <p:grpSpPr>
          <a:xfrm>
            <a:off x="6545179" y="1582328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소개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09847A6-A328-4B26-884D-3CBAA5BE8FC0}"/>
              </a:ext>
            </a:extLst>
          </p:cNvPr>
          <p:cNvGrpSpPr/>
          <p:nvPr/>
        </p:nvGrpSpPr>
        <p:grpSpPr>
          <a:xfrm>
            <a:off x="6545179" y="2639663"/>
            <a:ext cx="3304673" cy="523220"/>
            <a:chOff x="6545179" y="1582328"/>
            <a:chExt cx="33046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DF4AA6E-E611-45C3-88D3-977A19E30758}"/>
              </a:ext>
            </a:extLst>
          </p:cNvPr>
          <p:cNvGrpSpPr/>
          <p:nvPr/>
        </p:nvGrpSpPr>
        <p:grpSpPr>
          <a:xfrm>
            <a:off x="6545179" y="3696998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기능 구현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7B94A38-6DFC-4E5C-A29D-55F38CC82342}"/>
              </a:ext>
            </a:extLst>
          </p:cNvPr>
          <p:cNvGrpSpPr/>
          <p:nvPr/>
        </p:nvGrpSpPr>
        <p:grpSpPr>
          <a:xfrm>
            <a:off x="6545179" y="4754333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4</a:t>
              </a:r>
              <a:endParaRPr lang="ko-KR" altLang="en-US" sz="20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칸반보드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F4A6CDD4-BCCB-4308-8273-C57B94373F3B}"/>
              </a:ext>
            </a:extLst>
          </p:cNvPr>
          <p:cNvGrpSpPr/>
          <p:nvPr/>
        </p:nvGrpSpPr>
        <p:grpSpPr>
          <a:xfrm>
            <a:off x="6557879" y="5875168"/>
            <a:ext cx="3304673" cy="523220"/>
            <a:chOff x="6545179" y="1582328"/>
            <a:chExt cx="3304673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0813124-8C6F-4F6A-85FE-E589B4BEDBC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5</a:t>
              </a:r>
              <a:endParaRPr lang="ko-KR" altLang="en-US" sz="20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13E5ECC-C609-4AFD-92D7-708400965E5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후기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1846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C:\Users\human\Desktop\springProject\perfume_project\src\main\webapp\resources\assets\img\home\mainImag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2483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3629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1461247" y="59145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커뮤니티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4928346" y="5978087"/>
            <a:ext cx="2412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향수이야기 글쓰기</a:t>
            </a:r>
            <a:endParaRPr lang="ko-KR" alt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201" y="1320799"/>
            <a:ext cx="3378199" cy="4259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5300" y="1346200"/>
            <a:ext cx="3530599" cy="4203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8800" y="1339850"/>
            <a:ext cx="3556000" cy="4235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8991600" y="5965387"/>
            <a:ext cx="207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중고거래 글쓰기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900" y="1270000"/>
            <a:ext cx="4127499" cy="4703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3219" y="1270000"/>
            <a:ext cx="3982081" cy="477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2451847" y="60796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향스타그램</a:t>
            </a:r>
            <a:r>
              <a:rPr lang="ko-KR" altLang="en-US" sz="2000" b="1" dirty="0" smtClean="0"/>
              <a:t> 홈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7849347" y="61558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유저향스타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화면설계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2,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401" y="1308735"/>
            <a:ext cx="4064000" cy="4647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9100" y="1333501"/>
            <a:ext cx="4190999" cy="45973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2312147" y="61431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</a:t>
            </a:r>
            <a:r>
              <a:rPr lang="ko-KR" altLang="en-US" sz="2000" b="1" dirty="0" smtClean="0"/>
              <a:t> 글쓰기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7887447" y="61050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향스타</a:t>
            </a:r>
            <a:r>
              <a:rPr lang="ko-KR" altLang="en-US" sz="2000" b="1" dirty="0" smtClean="0"/>
              <a:t> 포스트 보기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8240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uman\Desktop\springProject\perfume_project\src\main\webapp\resources\assets\img\home\main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기능 구현 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2669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실시간 중복검사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680" y="1591355"/>
            <a:ext cx="5118230" cy="356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5701336" y="1583831"/>
            <a:ext cx="5982664" cy="16065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latin typeface="+mn-ea"/>
              </a:rPr>
              <a:t>기능 설명</a:t>
            </a:r>
            <a:endParaRPr lang="en-US" altLang="ko-KR" b="1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 </a:t>
            </a:r>
            <a:r>
              <a:rPr lang="en-US" altLang="ko-KR" sz="1600" spc="-150" dirty="0" err="1" smtClean="0">
                <a:latin typeface="+mn-ea"/>
              </a:rPr>
              <a:t>User_id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인풋박스에  값이 입력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err="1" smtClean="0">
                <a:latin typeface="+mn-ea"/>
              </a:rPr>
              <a:t>입력될때마다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err="1" smtClean="0">
                <a:latin typeface="+mn-ea"/>
              </a:rPr>
              <a:t>ajax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를 통해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 등록된데이터와 비교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</a:t>
            </a:r>
            <a:r>
              <a:rPr lang="ko-KR" altLang="en-US" sz="1600" spc="-150" dirty="0" smtClean="0">
                <a:latin typeface="+mn-ea"/>
              </a:rPr>
              <a:t>중복일 경우 </a:t>
            </a:r>
            <a:r>
              <a:rPr lang="en-US" altLang="ko-KR" sz="1600" spc="-150" dirty="0" smtClean="0">
                <a:latin typeface="+mn-ea"/>
              </a:rPr>
              <a:t>display none </a:t>
            </a:r>
            <a:r>
              <a:rPr lang="ko-KR" altLang="en-US" sz="1600" spc="-150" dirty="0" smtClean="0">
                <a:latin typeface="+mn-ea"/>
              </a:rPr>
              <a:t>속성으로 </a:t>
            </a:r>
            <a:r>
              <a:rPr lang="ko-KR" altLang="en-US" sz="1600" spc="-150" dirty="0" err="1" smtClean="0">
                <a:latin typeface="+mn-ea"/>
              </a:rPr>
              <a:t>숨겨져있던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span </a:t>
            </a:r>
            <a:r>
              <a:rPr lang="ko-KR" altLang="en-US" sz="1600" spc="-150" dirty="0" smtClean="0">
                <a:latin typeface="+mn-ea"/>
              </a:rPr>
              <a:t>태그 표출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4. </a:t>
            </a:r>
            <a:r>
              <a:rPr lang="en-US" altLang="ko-KR" sz="1600" spc="-150" dirty="0" err="1" smtClean="0">
                <a:latin typeface="+mn-ea"/>
              </a:rPr>
              <a:t>User_id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인풋박스에 값이 없어질 경우 다시 </a:t>
            </a:r>
            <a:r>
              <a:rPr lang="en-US" altLang="ko-KR" sz="1600" spc="-150" dirty="0" smtClean="0">
                <a:latin typeface="+mn-ea"/>
              </a:rPr>
              <a:t>display none </a:t>
            </a:r>
            <a:r>
              <a:rPr lang="ko-KR" altLang="en-US" sz="1600" spc="-150" dirty="0" smtClean="0">
                <a:latin typeface="+mn-ea"/>
              </a:rPr>
              <a:t>속성으로 변경</a:t>
            </a:r>
            <a:endParaRPr lang="ko-KR" altLang="en-US" sz="1600" spc="-15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3147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가입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6998" y="1239225"/>
            <a:ext cx="3901102" cy="24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/>
          <a:srcRect r="-2188" b="56018"/>
          <a:stretch>
            <a:fillRect/>
          </a:stretch>
        </p:blipFill>
        <p:spPr bwMode="auto">
          <a:xfrm>
            <a:off x="4936352" y="3885067"/>
            <a:ext cx="4266252" cy="259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2" y="1321585"/>
            <a:ext cx="3860798" cy="512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957978" y="1346200"/>
            <a:ext cx="3399122" cy="9787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 삽입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9335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가입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유효성 검사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449179"/>
            <a:ext cx="2931886" cy="303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798" y="4699079"/>
            <a:ext cx="3054120" cy="185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0170" y="1452978"/>
            <a:ext cx="1712686" cy="366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7161836" y="1774331"/>
            <a:ext cx="4210107" cy="3674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latin typeface="+mn-ea"/>
              </a:rPr>
              <a:t>고려한 </a:t>
            </a:r>
            <a:r>
              <a:rPr lang="en-US" altLang="ko-KR" b="1" spc="-150" dirty="0" smtClean="0">
                <a:latin typeface="+mn-ea"/>
              </a:rPr>
              <a:t>case</a:t>
            </a: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ko-KR" altLang="en-US" sz="1600" spc="-150" dirty="0" err="1" smtClean="0">
                <a:latin typeface="+mn-ea"/>
              </a:rPr>
              <a:t>입력칸이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공백일때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err="1" smtClean="0">
                <a:latin typeface="+mn-ea"/>
              </a:rPr>
              <a:t>입력값에</a:t>
            </a:r>
            <a:r>
              <a:rPr lang="ko-KR" altLang="en-US" sz="1600" spc="-150" dirty="0" smtClean="0">
                <a:latin typeface="+mn-ea"/>
              </a:rPr>
              <a:t> 공백이 있을 경우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다른 </a:t>
            </a:r>
            <a:r>
              <a:rPr lang="ko-KR" altLang="en-US" sz="1600" spc="-150" dirty="0" err="1" smtClean="0">
                <a:latin typeface="+mn-ea"/>
              </a:rPr>
              <a:t>입력값과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같을때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4.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너무 길거나 </a:t>
            </a:r>
            <a:r>
              <a:rPr lang="ko-KR" altLang="en-US" sz="1600" spc="-150" dirty="0" err="1" smtClean="0">
                <a:latin typeface="+mn-ea"/>
              </a:rPr>
              <a:t>짧을때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5. </a:t>
            </a:r>
            <a:r>
              <a:rPr lang="ko-KR" altLang="en-US" sz="1600" spc="-150" dirty="0" err="1" smtClean="0">
                <a:latin typeface="+mn-ea"/>
              </a:rPr>
              <a:t>입력값이</a:t>
            </a:r>
            <a:r>
              <a:rPr lang="ko-KR" altLang="en-US" sz="1600" spc="-150" dirty="0" smtClean="0">
                <a:latin typeface="+mn-ea"/>
              </a:rPr>
              <a:t> 기존 </a:t>
            </a:r>
            <a:r>
              <a:rPr lang="ko-KR" altLang="en-US" sz="1600" spc="-150" dirty="0" err="1" smtClean="0">
                <a:latin typeface="+mn-ea"/>
              </a:rPr>
              <a:t>등록값과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중복일때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6. </a:t>
            </a:r>
            <a:r>
              <a:rPr lang="ko-KR" altLang="en-US" sz="1600" spc="-150" dirty="0" err="1" smtClean="0">
                <a:latin typeface="+mn-ea"/>
              </a:rPr>
              <a:t>입력값에</a:t>
            </a:r>
            <a:r>
              <a:rPr lang="ko-KR" altLang="en-US" sz="1600" spc="-150" dirty="0" smtClean="0">
                <a:latin typeface="+mn-ea"/>
              </a:rPr>
              <a:t> 특수문자가 </a:t>
            </a:r>
            <a:r>
              <a:rPr lang="ko-KR" altLang="en-US" sz="1600" spc="-150" dirty="0" err="1" smtClean="0">
                <a:latin typeface="+mn-ea"/>
              </a:rPr>
              <a:t>있을때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 startAt="7"/>
            </a:pPr>
            <a:r>
              <a:rPr lang="ko-KR" altLang="en-US" sz="1600" spc="-150" dirty="0" smtClean="0">
                <a:latin typeface="+mn-ea"/>
              </a:rPr>
              <a:t>비밀번호가 영문자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숫자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특수문자 중 하나라도 </a:t>
            </a:r>
            <a:r>
              <a:rPr lang="ko-KR" altLang="en-US" sz="1600" spc="-150" dirty="0" err="1" smtClean="0">
                <a:latin typeface="+mn-ea"/>
              </a:rPr>
              <a:t>없을때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8. </a:t>
            </a:r>
            <a:r>
              <a:rPr lang="ko-KR" altLang="en-US" sz="1600" spc="-150" dirty="0" smtClean="0">
                <a:latin typeface="+mn-ea"/>
              </a:rPr>
              <a:t>약관을 </a:t>
            </a:r>
            <a:r>
              <a:rPr lang="ko-KR" altLang="en-US" sz="1600" spc="-150" dirty="0" err="1" smtClean="0">
                <a:latin typeface="+mn-ea"/>
              </a:rPr>
              <a:t>읽지않고</a:t>
            </a:r>
            <a:r>
              <a:rPr lang="ko-KR" altLang="en-US" sz="1600" spc="-150" dirty="0" smtClean="0">
                <a:latin typeface="+mn-ea"/>
              </a:rPr>
              <a:t> 체크박스를 </a:t>
            </a:r>
            <a:r>
              <a:rPr lang="ko-KR" altLang="en-US" sz="1600" spc="-150" dirty="0" err="1" smtClean="0">
                <a:latin typeface="+mn-ea"/>
              </a:rPr>
              <a:t>눌렀을때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9. </a:t>
            </a:r>
            <a:r>
              <a:rPr lang="ko-KR" altLang="en-US" sz="1600" spc="-150" dirty="0" err="1" smtClean="0">
                <a:latin typeface="+mn-ea"/>
              </a:rPr>
              <a:t>이메일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smtClean="0">
                <a:latin typeface="+mn-ea"/>
              </a:rPr>
              <a:t>전화번호 형식이 </a:t>
            </a:r>
            <a:r>
              <a:rPr lang="ko-KR" altLang="en-US" sz="1600" spc="-150" dirty="0" err="1" smtClean="0">
                <a:latin typeface="+mn-ea"/>
              </a:rPr>
              <a:t>잘못되었을때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endParaRPr lang="ko-KR" altLang="en-US" sz="1600" spc="-15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정보수정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633" y="1295400"/>
            <a:ext cx="2598134" cy="51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9415" y="1320800"/>
            <a:ext cx="3511044" cy="250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058091" y="1447800"/>
            <a:ext cx="3959737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아이디</a:t>
            </a:r>
            <a:r>
              <a:rPr lang="en-US" altLang="ko-KR" sz="1600" spc="-150" dirty="0" smtClean="0">
                <a:latin typeface="+mn-ea"/>
              </a:rPr>
              <a:t>,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pw </a:t>
            </a:r>
            <a:r>
              <a:rPr lang="ko-KR" altLang="en-US" sz="1600" spc="-150" dirty="0" smtClean="0">
                <a:latin typeface="+mn-ea"/>
              </a:rPr>
              <a:t>를 기준으로 </a:t>
            </a:r>
            <a:r>
              <a:rPr lang="ko-KR" altLang="en-US" sz="1600" spc="-150" dirty="0" err="1" smtClean="0">
                <a:latin typeface="+mn-ea"/>
              </a:rPr>
              <a:t>대조후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값 변경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9425" y="3875314"/>
            <a:ext cx="3824236" cy="270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구현</a:t>
            </a:r>
            <a:endParaRPr lang="en-US" altLang="ko-KR" sz="36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8742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마이페이지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 탈퇴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633" y="1295400"/>
            <a:ext cx="2598134" cy="51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3040" y="1364342"/>
            <a:ext cx="3956216" cy="265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6A0E2BD-8B8D-4F31-B1A3-CCE36481FCEB}"/>
              </a:ext>
            </a:extLst>
          </p:cNvPr>
          <p:cNvSpPr txBox="1"/>
          <p:nvPr/>
        </p:nvSpPr>
        <p:spPr>
          <a:xfrm>
            <a:off x="8058091" y="1447800"/>
            <a:ext cx="3959737" cy="1865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1.  </a:t>
            </a:r>
            <a:r>
              <a:rPr lang="ko-KR" altLang="en-US" sz="1600" spc="-150" dirty="0" smtClean="0">
                <a:latin typeface="+mn-ea"/>
              </a:rPr>
              <a:t>탈퇴하기 버튼 </a:t>
            </a:r>
            <a:r>
              <a:rPr lang="ko-KR" altLang="en-US" sz="1600" spc="-150" dirty="0" err="1" smtClean="0">
                <a:latin typeface="+mn-ea"/>
              </a:rPr>
              <a:t>클릭시</a:t>
            </a:r>
            <a:r>
              <a:rPr lang="ko-KR" altLang="en-US" sz="1600" spc="-150" dirty="0" smtClean="0">
                <a:latin typeface="+mn-ea"/>
              </a:rPr>
              <a:t> 탈퇴 여부 확인 </a:t>
            </a:r>
            <a:r>
              <a:rPr lang="en-US" altLang="ko-KR" sz="1600" spc="-150" dirty="0" smtClean="0">
                <a:latin typeface="+mn-ea"/>
              </a:rPr>
              <a:t>alert </a:t>
            </a:r>
            <a:r>
              <a:rPr lang="ko-KR" altLang="en-US" sz="1600" spc="-150" dirty="0" smtClean="0">
                <a:latin typeface="+mn-ea"/>
              </a:rPr>
              <a:t>창 표출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en-US" altLang="ko-KR" sz="1600" spc="-150" dirty="0" err="1" smtClean="0">
                <a:latin typeface="+mn-ea"/>
              </a:rPr>
              <a:t>Inputbox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에 입력한 값을 아이디</a:t>
            </a:r>
            <a:r>
              <a:rPr lang="en-US" altLang="ko-KR" sz="1600" spc="-150" dirty="0" smtClean="0">
                <a:latin typeface="+mn-ea"/>
              </a:rPr>
              <a:t>,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pw </a:t>
            </a:r>
            <a:r>
              <a:rPr lang="ko-KR" altLang="en-US" sz="1600" spc="-150" dirty="0" smtClean="0">
                <a:latin typeface="+mn-ea"/>
              </a:rPr>
              <a:t>를 기준으로 </a:t>
            </a:r>
            <a:r>
              <a:rPr lang="ko-KR" altLang="en-US" sz="1600" spc="-150" dirty="0" err="1" smtClean="0">
                <a:latin typeface="+mn-ea"/>
              </a:rPr>
              <a:t>대조후</a:t>
            </a:r>
            <a:r>
              <a:rPr lang="ko-KR" altLang="en-US" sz="1600" spc="-150" dirty="0" smtClean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db</a:t>
            </a:r>
            <a:r>
              <a:rPr lang="ko-KR" altLang="en-US" sz="1600" spc="-150" dirty="0" smtClean="0">
                <a:latin typeface="+mn-ea"/>
              </a:rPr>
              <a:t>에서 값 삭제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2. </a:t>
            </a:r>
            <a:r>
              <a:rPr lang="ko-KR" altLang="en-US" sz="1600" spc="-150" dirty="0" smtClean="0">
                <a:latin typeface="+mn-ea"/>
              </a:rPr>
              <a:t>유효성 검사 기능</a:t>
            </a:r>
            <a:endParaRPr lang="en-US" altLang="ko-KR" sz="1600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3.  Ajax </a:t>
            </a:r>
            <a:r>
              <a:rPr lang="ko-KR" altLang="en-US" sz="1600" spc="-150" dirty="0" smtClean="0">
                <a:latin typeface="+mn-ea"/>
              </a:rPr>
              <a:t>를 이용한 실시간 중복검사</a:t>
            </a:r>
            <a:endParaRPr lang="en-US" altLang="ko-KR" sz="1600" spc="-15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5791200" y="1765300"/>
            <a:ext cx="2908300" cy="4787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045199" y="2112085"/>
            <a:ext cx="2362201" cy="4745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Controller</a:t>
            </a:r>
            <a:r>
              <a:rPr lang="ko-KR" altLang="en-US" spc="-150" dirty="0" smtClean="0">
                <a:latin typeface="+mn-ea"/>
              </a:rPr>
              <a:t>에서 로그인 확인 함수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Dao</a:t>
            </a:r>
            <a:r>
              <a:rPr lang="ko-KR" altLang="en-US" spc="-150" dirty="0" smtClean="0">
                <a:latin typeface="+mn-ea"/>
              </a:rPr>
              <a:t>에서 마이바티스 함수를 통해 </a:t>
            </a:r>
            <a:r>
              <a:rPr lang="en-US" altLang="ko-KR" spc="-150" dirty="0" smtClean="0">
                <a:latin typeface="+mn-ea"/>
              </a:rPr>
              <a:t>DB </a:t>
            </a:r>
            <a:r>
              <a:rPr lang="ko-KR" altLang="en-US" spc="-150" dirty="0" smtClean="0">
                <a:latin typeface="+mn-ea"/>
              </a:rPr>
              <a:t>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일치하는 계정이 있으면 세션에 계정 정보들을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로그아웃 버튼을 누르면 기존 세션을 만료시키고 새로운 세션을 불러옴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로그인</a:t>
            </a:r>
            <a:r>
              <a:rPr lang="en-US" altLang="ko-KR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로그아웃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913" y="1333500"/>
            <a:ext cx="5210175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7000" y="4580069"/>
            <a:ext cx="3086004" cy="204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20428" y="1231900"/>
            <a:ext cx="308267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4300" y="3427397"/>
            <a:ext cx="3098802" cy="10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human\Desktop\springProject\perfume_project\src\main\webapp\resources\assets\img\home\main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프로젝트 소개 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679" y="1306229"/>
            <a:ext cx="7467721" cy="399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58425"/>
            <a:ext cx="491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리스트 출력 및 정렬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8458200" y="2672430"/>
            <a:ext cx="3225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리스트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 클릭 시 해당 브랜드 관련 향수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향수 리스트 검색 가능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07400" y="2129692"/>
            <a:ext cx="3289300" cy="240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9561891">
            <a:off x="2042745" y="1614854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1566496" y="1229271"/>
            <a:ext cx="94615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브랜드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아래쪽 화살표 32"/>
          <p:cNvSpPr/>
          <p:nvPr/>
        </p:nvSpPr>
        <p:spPr>
          <a:xfrm rot="10800000">
            <a:off x="1786061" y="4634280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1434368" y="5072975"/>
            <a:ext cx="12033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아래쪽 화살표 36"/>
          <p:cNvSpPr/>
          <p:nvPr/>
        </p:nvSpPr>
        <p:spPr>
          <a:xfrm rot="8565701">
            <a:off x="6590568" y="2935410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6742966" y="3374106"/>
            <a:ext cx="7461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9588" y="5027613"/>
            <a:ext cx="36290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2950" y="5516563"/>
            <a:ext cx="4762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58425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상세페이지 리뷰 등록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5673969" y="1827392"/>
            <a:ext cx="35716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 등록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계정에 따라 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생성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 동시 등록 가능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364" y="1966425"/>
            <a:ext cx="4805894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모서리가 둥근 직사각형 28"/>
          <p:cNvSpPr/>
          <p:nvPr/>
        </p:nvSpPr>
        <p:spPr>
          <a:xfrm>
            <a:off x="5458068" y="1436077"/>
            <a:ext cx="3990731" cy="18756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4122" y="5323010"/>
            <a:ext cx="6409738" cy="12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아래쪽 화살표 30"/>
          <p:cNvSpPr/>
          <p:nvPr/>
        </p:nvSpPr>
        <p:spPr>
          <a:xfrm rot="1962470">
            <a:off x="2540000" y="2482362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2673350" y="2120225"/>
            <a:ext cx="946150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아래쪽 화살표 32"/>
          <p:cNvSpPr/>
          <p:nvPr/>
        </p:nvSpPr>
        <p:spPr>
          <a:xfrm rot="10800000">
            <a:off x="1082676" y="4892187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930275" y="5377775"/>
            <a:ext cx="6508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0130" y="1400329"/>
            <a:ext cx="2221155" cy="196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아래쪽 화살표 36"/>
          <p:cNvSpPr/>
          <p:nvPr/>
        </p:nvSpPr>
        <p:spPr>
          <a:xfrm rot="12483717">
            <a:off x="3896215" y="5208711"/>
            <a:ext cx="304800" cy="431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2E6A2D5-3DF6-4A7D-97D7-B608DCF55959}"/>
              </a:ext>
            </a:extLst>
          </p:cNvPr>
          <p:cNvSpPr txBox="1"/>
          <p:nvPr/>
        </p:nvSpPr>
        <p:spPr>
          <a:xfrm>
            <a:off x="2067413" y="5670852"/>
            <a:ext cx="357138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최신 리뷰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고정 출력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클릭 시 모든 리뷰 보임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7052" y="3420759"/>
            <a:ext cx="3060456" cy="185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45027" y="3419715"/>
            <a:ext cx="3291373" cy="185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35743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00" y="1778001"/>
            <a:ext cx="579512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196" y="1651000"/>
            <a:ext cx="4756022" cy="45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오른쪽 화살표 20"/>
          <p:cNvSpPr/>
          <p:nvPr/>
        </p:nvSpPr>
        <p:spPr>
          <a:xfrm>
            <a:off x="6311900" y="3886200"/>
            <a:ext cx="444500" cy="228600"/>
          </a:xfrm>
          <a:prstGeom prst="rightArrow">
            <a:avLst/>
          </a:prstGeom>
          <a:solidFill>
            <a:srgbClr val="F267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584" y="1468956"/>
            <a:ext cx="5645816" cy="338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6835" y="1469295"/>
            <a:ext cx="5334344" cy="2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1243" y="5372102"/>
            <a:ext cx="5340128" cy="109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7800" y="4025900"/>
            <a:ext cx="5334002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오른쪽 화살표 20"/>
          <p:cNvSpPr/>
          <p:nvPr/>
        </p:nvSpPr>
        <p:spPr>
          <a:xfrm>
            <a:off x="6057900" y="2476500"/>
            <a:ext cx="406400" cy="241300"/>
          </a:xfrm>
          <a:prstGeom prst="rightArrow">
            <a:avLst/>
          </a:prstGeom>
          <a:solidFill>
            <a:srgbClr val="F267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9055100" y="3619500"/>
            <a:ext cx="215900" cy="355600"/>
          </a:xfrm>
          <a:prstGeom prst="downArrow">
            <a:avLst/>
          </a:prstGeom>
          <a:solidFill>
            <a:srgbClr val="F26778"/>
          </a:solidFill>
          <a:ln>
            <a:solidFill>
              <a:srgbClr val="B4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9055100" y="4978400"/>
            <a:ext cx="215900" cy="355600"/>
          </a:xfrm>
          <a:prstGeom prst="downArrow">
            <a:avLst/>
          </a:prstGeom>
          <a:solidFill>
            <a:srgbClr val="F26778"/>
          </a:solidFill>
          <a:ln>
            <a:solidFill>
              <a:srgbClr val="B4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317499" y="5003800"/>
            <a:ext cx="5689601" cy="1485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44501" y="5207001"/>
            <a:ext cx="5346699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Form</a:t>
            </a:r>
            <a:r>
              <a:rPr lang="ko-KR" altLang="en-US" spc="-150" dirty="0" smtClean="0">
                <a:latin typeface="+mn-ea"/>
              </a:rPr>
              <a:t>태그에 </a:t>
            </a:r>
            <a:r>
              <a:rPr lang="en-US" altLang="ko-KR" spc="-150" dirty="0" smtClean="0">
                <a:latin typeface="+mn-ea"/>
              </a:rPr>
              <a:t>input(hidden)</a:t>
            </a:r>
            <a:r>
              <a:rPr lang="ko-KR" altLang="en-US" spc="-150" dirty="0" smtClean="0">
                <a:latin typeface="+mn-ea"/>
              </a:rPr>
              <a:t>으로 결과값들을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Tx/>
              <a:buAutoNum type="arabicPeriod"/>
            </a:pPr>
            <a:r>
              <a:rPr lang="en-US" altLang="ko-KR" spc="-150" dirty="0" smtClean="0">
                <a:latin typeface="+mn-ea"/>
              </a:rPr>
              <a:t>Controller</a:t>
            </a:r>
            <a:r>
              <a:rPr lang="ko-KR" altLang="en-US" spc="-150" dirty="0" smtClean="0">
                <a:latin typeface="+mn-ea"/>
              </a:rPr>
              <a:t>에서 </a:t>
            </a:r>
            <a:r>
              <a:rPr lang="en-US" altLang="ko-KR" spc="-150" dirty="0" err="1" smtClean="0">
                <a:latin typeface="+mn-ea"/>
              </a:rPr>
              <a:t>resultInsert</a:t>
            </a:r>
            <a:r>
              <a:rPr lang="ko-KR" altLang="en-US" spc="-150" dirty="0" smtClean="0">
                <a:latin typeface="+mn-ea"/>
              </a:rPr>
              <a:t> 함수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err="1" smtClean="0">
                <a:latin typeface="+mn-ea"/>
              </a:rPr>
              <a:t>Test_result</a:t>
            </a:r>
            <a:r>
              <a:rPr lang="en-US" altLang="ko-KR" spc="-150" dirty="0" smtClean="0">
                <a:latin typeface="+mn-ea"/>
              </a:rPr>
              <a:t> VO</a:t>
            </a:r>
            <a:r>
              <a:rPr lang="ko-KR" altLang="en-US" spc="-150" dirty="0" smtClean="0">
                <a:latin typeface="+mn-ea"/>
              </a:rPr>
              <a:t>로 결과값 객체를 만듦</a:t>
            </a:r>
            <a:endParaRPr lang="ko-KR" altLang="en-US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317499" y="5003800"/>
            <a:ext cx="5219701" cy="1701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06401" y="5207001"/>
            <a:ext cx="5016499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Tx/>
              <a:buAutoNum type="arabicPeriod"/>
            </a:pPr>
            <a:r>
              <a:rPr lang="ko-KR" altLang="en-US" spc="-150" dirty="0" smtClean="0">
                <a:latin typeface="+mn-ea"/>
              </a:rPr>
              <a:t>각각의 </a:t>
            </a:r>
            <a:r>
              <a:rPr lang="en-US" altLang="ko-KR" spc="-150" dirty="0" smtClean="0">
                <a:latin typeface="+mn-ea"/>
              </a:rPr>
              <a:t>String</a:t>
            </a:r>
            <a:r>
              <a:rPr lang="ko-KR" altLang="en-US" spc="-150" dirty="0" smtClean="0">
                <a:latin typeface="+mn-ea"/>
              </a:rPr>
              <a:t>변수에 </a:t>
            </a:r>
            <a:r>
              <a:rPr lang="en-US" altLang="ko-KR" spc="-150" dirty="0" err="1" smtClean="0">
                <a:latin typeface="+mn-ea"/>
              </a:rPr>
              <a:t>vo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필드값을</a:t>
            </a:r>
            <a:r>
              <a:rPr lang="ko-KR" altLang="en-US" spc="-150" dirty="0" smtClean="0">
                <a:latin typeface="+mn-ea"/>
              </a:rPr>
              <a:t> 담음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성별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smtClean="0">
                <a:latin typeface="+mn-ea"/>
              </a:rPr>
              <a:t>계절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err="1" smtClean="0">
                <a:latin typeface="+mn-ea"/>
              </a:rPr>
              <a:t>확산력</a:t>
            </a:r>
            <a:r>
              <a:rPr lang="en-US" altLang="ko-KR" spc="-150" dirty="0" smtClean="0">
                <a:latin typeface="+mn-ea"/>
              </a:rPr>
              <a:t>/</a:t>
            </a:r>
            <a:r>
              <a:rPr lang="ko-KR" altLang="en-US" spc="-150" dirty="0" smtClean="0">
                <a:latin typeface="+mn-ea"/>
              </a:rPr>
              <a:t>지속력으로 </a:t>
            </a:r>
            <a:r>
              <a:rPr lang="ko-KR" altLang="en-US" spc="-150" dirty="0" err="1" smtClean="0">
                <a:latin typeface="+mn-ea"/>
              </a:rPr>
              <a:t>필터링할</a:t>
            </a:r>
            <a:r>
              <a:rPr lang="ko-KR" altLang="en-US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쿼리만들기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 smtClean="0">
                <a:latin typeface="+mn-ea"/>
              </a:rPr>
              <a:t>향조로</a:t>
            </a:r>
            <a:r>
              <a:rPr lang="ko-KR" altLang="en-US" spc="-150" dirty="0" smtClean="0">
                <a:latin typeface="+mn-ea"/>
              </a:rPr>
              <a:t> </a:t>
            </a:r>
            <a:r>
              <a:rPr lang="ko-KR" altLang="en-US" spc="-150" dirty="0" err="1" smtClean="0">
                <a:latin typeface="+mn-ea"/>
              </a:rPr>
              <a:t>필터링할</a:t>
            </a:r>
            <a:r>
              <a:rPr lang="ko-KR" altLang="en-US" spc="-150" dirty="0" smtClean="0">
                <a:latin typeface="+mn-ea"/>
              </a:rPr>
              <a:t> 쿼리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smtClean="0">
                <a:latin typeface="+mn-ea"/>
              </a:rPr>
              <a:t>만들기 </a:t>
            </a:r>
            <a:r>
              <a:rPr lang="en-US" altLang="ko-KR" spc="-150" dirty="0" smtClean="0">
                <a:latin typeface="+mn-ea"/>
              </a:rPr>
              <a:t>(Java </a:t>
            </a:r>
            <a:r>
              <a:rPr lang="en-US" altLang="ko-KR" spc="-150" dirty="0" err="1" smtClean="0">
                <a:latin typeface="+mn-ea"/>
              </a:rPr>
              <a:t>HashSet</a:t>
            </a:r>
            <a:r>
              <a:rPr lang="en-US" altLang="ko-KR" spc="-150" dirty="0" smtClean="0">
                <a:latin typeface="+mn-ea"/>
              </a:rPr>
              <a:t> </a:t>
            </a:r>
            <a:r>
              <a:rPr lang="ko-KR" altLang="en-US" spc="-150" dirty="0" smtClean="0">
                <a:latin typeface="+mn-ea"/>
              </a:rPr>
              <a:t>이용</a:t>
            </a:r>
            <a:r>
              <a:rPr lang="en-US" altLang="ko-KR" spc="-150" dirty="0" smtClean="0">
                <a:latin typeface="+mn-ea"/>
              </a:rPr>
              <a:t>)</a:t>
            </a:r>
            <a:endParaRPr lang="ko-KR" altLang="en-US" spc="-150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2" y="1279932"/>
            <a:ext cx="4927598" cy="358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400" y="1325597"/>
            <a:ext cx="6216650" cy="225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0400" y="3636965"/>
            <a:ext cx="6184900" cy="139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4724" y="5091114"/>
            <a:ext cx="6183276" cy="138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향수 추천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254000" y="4521200"/>
            <a:ext cx="11696699" cy="2159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69900" y="4610101"/>
            <a:ext cx="11290299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SELECT * FROM </a:t>
            </a:r>
            <a:r>
              <a:rPr lang="en-US" altLang="ko-KR" b="1" dirty="0" err="1" smtClean="0">
                <a:latin typeface="+mn-ea"/>
              </a:rPr>
              <a:t>perfume_list</a:t>
            </a:r>
            <a:endParaRPr lang="en-US" altLang="ko-KR" b="1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WHERE REGEXP_LIKE(</a:t>
            </a:r>
            <a:r>
              <a:rPr lang="en-US" altLang="ko-KR" b="1" dirty="0" err="1" smtClean="0">
                <a:latin typeface="+mn-ea"/>
              </a:rPr>
              <a:t>productid</a:t>
            </a:r>
            <a:r>
              <a:rPr lang="en-US" altLang="ko-KR" b="1" dirty="0" smtClean="0">
                <a:latin typeface="+mn-ea"/>
              </a:rPr>
              <a:t>, '...[N]{1}[WM]{1}[5]{1}(TU|HO|LV|YE|MA|UI|MD|EA|MO|MU|IR|VA)(TU|HO| LV|YE|MA|UI|MD|EA|MO|MU|IR|VA).. (PM|PF|PW|AA)')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note1 NOT IN (‘PO', 'SM', 'TO')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note2 NOT IN (‘PO', 'SM', 'TO')</a:t>
            </a:r>
          </a:p>
          <a:p>
            <a:pPr marL="800100" lvl="1" indent="-342900" algn="just">
              <a:lnSpc>
                <a:spcPct val="120000"/>
              </a:lnSpc>
            </a:pPr>
            <a:r>
              <a:rPr lang="en-US" altLang="ko-KR" b="1" dirty="0" smtClean="0">
                <a:latin typeface="+mn-ea"/>
              </a:rPr>
              <a:t>	AND note3 NOT IN (‘PO', 'SM', 'TO');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202" y="1270217"/>
            <a:ext cx="6535610" cy="170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314" y="3052608"/>
            <a:ext cx="6554786" cy="133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커뮤니티 목록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7193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2"/>
                </a:solidFill>
                <a:latin typeface="+mn-ea"/>
              </a:rPr>
              <a:t>페이징</a:t>
            </a:r>
            <a:r>
              <a:rPr lang="en-US" altLang="ko-KR" sz="1400" spc="-15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검색</a:t>
            </a:r>
            <a:endParaRPr lang="ko-KR" altLang="en-US" sz="14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7482234" y="2977767"/>
            <a:ext cx="160813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pc="-150" dirty="0" err="1" smtClean="0">
                <a:solidFill>
                  <a:schemeClr val="tx2"/>
                </a:solidFill>
                <a:latin typeface="+mn-ea"/>
              </a:rPr>
              <a:t>ㅇㅇㅇㅇㅇㅇ</a:t>
            </a:r>
            <a:endParaRPr lang="ko-KR" altLang="en-US" sz="20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436" y="1532195"/>
            <a:ext cx="5847663" cy="464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8614" y="1340194"/>
            <a:ext cx="5474385" cy="206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20100" y="3530946"/>
            <a:ext cx="3047999" cy="269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943600" y="3568701"/>
            <a:ext cx="2273300" cy="22733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위쪽 화살표 14"/>
          <p:cNvSpPr/>
          <p:nvPr/>
        </p:nvSpPr>
        <p:spPr>
          <a:xfrm rot="16200000">
            <a:off x="4152900" y="5651500"/>
            <a:ext cx="260350" cy="603250"/>
          </a:xfrm>
          <a:prstGeom prst="upArrow">
            <a:avLst/>
          </a:prstGeom>
          <a:solidFill>
            <a:srgbClr val="F25F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31555" y="5797034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0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개 단위 페이지 출력</a:t>
            </a:r>
            <a:endParaRPr lang="ko-KR" altLang="en-US" sz="1400" dirty="0"/>
          </a:p>
        </p:txBody>
      </p:sp>
      <p:sp>
        <p:nvSpPr>
          <p:cNvPr id="21" name="아래쪽 화살표 20"/>
          <p:cNvSpPr/>
          <p:nvPr/>
        </p:nvSpPr>
        <p:spPr>
          <a:xfrm>
            <a:off x="1739900" y="1803400"/>
            <a:ext cx="254000" cy="2667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7355" y="1517134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 err="1" smtClean="0">
                <a:solidFill>
                  <a:schemeClr val="tx2"/>
                </a:solidFill>
                <a:latin typeface="+mn-ea"/>
              </a:rPr>
              <a:t>조건별</a:t>
            </a:r>
            <a:r>
              <a:rPr lang="ko-KR" altLang="en-US" sz="1400" spc="-150" dirty="0" smtClean="0">
                <a:solidFill>
                  <a:schemeClr val="tx2"/>
                </a:solidFill>
                <a:latin typeface="+mn-ea"/>
              </a:rPr>
              <a:t> 검색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6083300" y="4079084"/>
            <a:ext cx="21209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 목록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조건별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 기능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1460500"/>
            <a:ext cx="5701407" cy="5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296525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글 상세보기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8001" y="3314700"/>
            <a:ext cx="6178752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6261100" y="1371601"/>
            <a:ext cx="4445000" cy="17399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6705601" y="1602584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작성자 본인인 경우만 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 등록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다운로드 기능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URL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검색키워드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페이지정보 저장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327525" y="1311275"/>
            <a:ext cx="311150" cy="5969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232770" y="1466334"/>
            <a:ext cx="29899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클릭 시 직전 검색키워드</a:t>
            </a:r>
            <a:r>
              <a:rPr lang="en-US" altLang="ko-KR" sz="1300" spc="-150" dirty="0" smtClean="0">
                <a:solidFill>
                  <a:schemeClr val="tx2"/>
                </a:solidFill>
                <a:latin typeface="+mn-ea"/>
              </a:rPr>
              <a:t> , </a:t>
            </a:r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페이지넘버 유지 </a:t>
            </a:r>
            <a:endParaRPr lang="ko-KR" altLang="en-US" sz="1300" dirty="0"/>
          </a:p>
        </p:txBody>
      </p:sp>
      <p:sp>
        <p:nvSpPr>
          <p:cNvPr id="15" name="아래쪽 화살표 14"/>
          <p:cNvSpPr/>
          <p:nvPr/>
        </p:nvSpPr>
        <p:spPr>
          <a:xfrm rot="5400000">
            <a:off x="2216150" y="2762250"/>
            <a:ext cx="254000" cy="6223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655170" y="2926834"/>
            <a:ext cx="81464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파일 다운</a:t>
            </a:r>
            <a:endParaRPr lang="ko-KR" altLang="en-US" sz="1300" dirty="0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4371975" y="2460625"/>
            <a:ext cx="190500" cy="42545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2873713" y="2545834"/>
            <a:ext cx="1431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 smtClean="0">
                <a:solidFill>
                  <a:schemeClr val="tx2"/>
                </a:solidFill>
                <a:latin typeface="+mn-ea"/>
              </a:rPr>
              <a:t>작성자본인일 경우만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1" y="3541713"/>
            <a:ext cx="4787900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38225"/>
            <a:ext cx="53721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댓글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=""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=""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00713" y="3433968"/>
            <a:ext cx="4002087" cy="314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36000" y="1790700"/>
            <a:ext cx="3184907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사각형: 둥근 모서리 8">
            <a:extLst>
              <a:ext uri="{FF2B5EF4-FFF2-40B4-BE49-F238E27FC236}">
                <a16:creationId xmlns="" xmlns:a16="http://schemas.microsoft.com/office/drawing/2014/main" id="{EF70BA59-2ADB-4346-8220-0CF1EC98B79B}"/>
              </a:ext>
            </a:extLst>
          </p:cNvPr>
          <p:cNvSpPr/>
          <p:nvPr/>
        </p:nvSpPr>
        <p:spPr>
          <a:xfrm>
            <a:off x="5435600" y="1295399"/>
            <a:ext cx="3086100" cy="20701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5613305" y="1869284"/>
            <a:ext cx="317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작성자 본인인 경우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버튼 출력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 </a:t>
            </a:r>
            <a:r>
              <a:rPr lang="ko-KR" alt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등록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아래쪽 화살표 16"/>
          <p:cNvSpPr/>
          <p:nvPr/>
        </p:nvSpPr>
        <p:spPr>
          <a:xfrm rot="10800000">
            <a:off x="4279900" y="1981200"/>
            <a:ext cx="304800" cy="2032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13513" y="2222500"/>
            <a:ext cx="1431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 smtClean="0">
                <a:solidFill>
                  <a:schemeClr val="tx2"/>
                </a:solidFill>
                <a:latin typeface="+mn-ea"/>
              </a:rPr>
              <a:t>작성자본인일 경우만</a:t>
            </a:r>
            <a:endParaRPr lang="ko-KR" altLang="en-US" sz="1200" dirty="0"/>
          </a:p>
        </p:txBody>
      </p:sp>
      <p:sp>
        <p:nvSpPr>
          <p:cNvPr id="19" name="아래쪽 화살표 18"/>
          <p:cNvSpPr/>
          <p:nvPr/>
        </p:nvSpPr>
        <p:spPr>
          <a:xfrm rot="2896449">
            <a:off x="2507065" y="3954747"/>
            <a:ext cx="249261" cy="3429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2708612" y="3797300"/>
            <a:ext cx="26380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spc="-150" dirty="0" smtClean="0">
                <a:solidFill>
                  <a:schemeClr val="tx2"/>
                </a:solidFill>
                <a:latin typeface="+mn-ea"/>
              </a:rPr>
              <a:t>Ajax </a:t>
            </a:r>
            <a:r>
              <a:rPr lang="ko-KR" altLang="en-US" sz="1300" spc="-150" dirty="0" err="1" smtClean="0">
                <a:solidFill>
                  <a:schemeClr val="tx2"/>
                </a:solidFill>
                <a:latin typeface="+mn-ea"/>
              </a:rPr>
              <a:t>비동기통신으로</a:t>
            </a:r>
            <a:r>
              <a:rPr lang="ko-KR" altLang="en-US" sz="1300" spc="-15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300" spc="-150" dirty="0" err="1" smtClean="0">
                <a:solidFill>
                  <a:schemeClr val="tx2"/>
                </a:solidFill>
                <a:latin typeface="+mn-ea"/>
              </a:rPr>
              <a:t>새로고침없음</a:t>
            </a:r>
            <a:endParaRPr lang="ko-KR" altLang="en-US" sz="1300" dirty="0"/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3092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향스타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좋아요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36" y="1462314"/>
            <a:ext cx="5280371" cy="455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82100" y="1397612"/>
            <a:ext cx="2800837" cy="223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9493" y="3774831"/>
            <a:ext cx="2959518" cy="232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90714" y="3798276"/>
            <a:ext cx="2812251" cy="22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6108700" y="1473201"/>
            <a:ext cx="2844800" cy="2082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248400" y="1714501"/>
            <a:ext cx="276483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로그인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이전 선택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pc="-150" dirty="0" smtClean="0">
                <a:latin typeface="+mn-ea"/>
              </a:rPr>
              <a:t> </a:t>
            </a:r>
            <a:r>
              <a:rPr lang="en-US" altLang="ko-KR" spc="-150" dirty="0" err="1" smtClean="0">
                <a:latin typeface="+mn-ea"/>
              </a:rPr>
              <a:t>ajax</a:t>
            </a:r>
            <a:r>
              <a:rPr lang="ko-KR" altLang="en-US" spc="-150" dirty="0" smtClean="0">
                <a:latin typeface="+mn-ea"/>
              </a:rPr>
              <a:t>를 통해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      좋아요 등록</a:t>
            </a:r>
            <a:r>
              <a:rPr lang="en-US" altLang="ko-KR" spc="-150" dirty="0" smtClean="0">
                <a:latin typeface="+mn-ea"/>
              </a:rPr>
              <a:t>, </a:t>
            </a:r>
            <a:r>
              <a:rPr lang="ko-KR" altLang="en-US" spc="-150" dirty="0" smtClean="0">
                <a:latin typeface="+mn-ea"/>
              </a:rPr>
              <a:t>취소 실행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pc="-150" dirty="0"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81400" y="15367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346700" y="15494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803400" y="15367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7835900" y="16129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4394200" y="16383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주제 선정 이유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939800" y="1638300"/>
            <a:ext cx="3225800" cy="35178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1058854" y="4450967"/>
            <a:ext cx="29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 향수 사용자의 증가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3123965" y="5507562"/>
            <a:ext cx="608353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rgbClr val="F25F7D"/>
                </a:solidFill>
                <a:latin typeface="+mj-ea"/>
                <a:ea typeface="+mj-ea"/>
              </a:rPr>
              <a:t>소통 위주의 향수 커뮤니티 필요</a:t>
            </a:r>
            <a:endParaRPr lang="ko-KR" altLang="en-US" sz="3200" b="1" spc="-150" dirty="0">
              <a:solidFill>
                <a:srgbClr val="F25F7D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국내 향수 시장 규모 그래픽 이미지. [자료 유로모니터]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4601" y="1955800"/>
            <a:ext cx="2680512" cy="2451100"/>
          </a:xfrm>
          <a:prstGeom prst="rect">
            <a:avLst/>
          </a:prstGeom>
          <a:noFill/>
        </p:spPr>
      </p:pic>
      <p:pic>
        <p:nvPicPr>
          <p:cNvPr id="3080" name="Picture 8" descr="https://cdn-icons-png.flaticon.com/512/5969/59697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7" y="2106614"/>
            <a:ext cx="1673224" cy="1673224"/>
          </a:xfrm>
          <a:prstGeom prst="rect">
            <a:avLst/>
          </a:prstGeom>
          <a:noFill/>
        </p:spPr>
      </p:pic>
      <p:pic>
        <p:nvPicPr>
          <p:cNvPr id="3078" name="Picture 6" descr="https://cdn-icons-png.flaticon.com/512/3209/320958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6776" y="2652713"/>
            <a:ext cx="1068386" cy="1068387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4398954" y="4152900"/>
            <a:ext cx="325914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부족한 향수 정보로 인해 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입문하기 어렵다는 단점 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2496694" y="5341070"/>
            <a:ext cx="531537" cy="902125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2B64B4E-B19B-4EC3-9107-5E27F46BA866}"/>
              </a:ext>
            </a:extLst>
          </p:cNvPr>
          <p:cNvSpPr txBox="1"/>
          <p:nvPr/>
        </p:nvSpPr>
        <p:spPr>
          <a:xfrm>
            <a:off x="7967654" y="4330698"/>
            <a:ext cx="29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 향수 커뮤니티의 부재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96" name="Picture 24" descr="그룹 무료 아이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75" y="2200277"/>
            <a:ext cx="1787523" cy="1787523"/>
          </a:xfrm>
          <a:prstGeom prst="rect">
            <a:avLst/>
          </a:prstGeom>
          <a:noFill/>
        </p:spPr>
      </p:pic>
      <p:pic>
        <p:nvPicPr>
          <p:cNvPr id="3094" name="Picture 22" descr="https://cdn-icons-png.flaticon.com/512/657/65705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31375" y="2132013"/>
            <a:ext cx="1025525" cy="102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816001" y="271125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향스타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팔로우</a:t>
            </a:r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3,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90501" y="1400175"/>
            <a:ext cx="5638800" cy="4632325"/>
            <a:chOff x="342901" y="1438275"/>
            <a:chExt cx="5638800" cy="46323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1984" y="1438275"/>
              <a:ext cx="5629716" cy="2595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1" y="4025900"/>
              <a:ext cx="5638800" cy="204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타원 14"/>
          <p:cNvSpPr/>
          <p:nvPr/>
        </p:nvSpPr>
        <p:spPr>
          <a:xfrm>
            <a:off x="2514600" y="3124200"/>
            <a:ext cx="469900" cy="406400"/>
          </a:xfrm>
          <a:prstGeom prst="ellipse">
            <a:avLst/>
          </a:prstGeom>
          <a:noFill/>
          <a:ln w="28575"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6057900" y="1447799"/>
            <a:ext cx="2844800" cy="20701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6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6108700" y="1816100"/>
            <a:ext cx="2764837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로그인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smtClean="0">
                <a:latin typeface="+mn-ea"/>
              </a:rPr>
              <a:t>이전 선택 여부 확인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pc="-150" dirty="0" err="1" smtClean="0">
                <a:latin typeface="+mn-ea"/>
              </a:rPr>
              <a:t>팔로우</a:t>
            </a:r>
            <a:r>
              <a:rPr lang="ko-KR" altLang="en-US" spc="-150" dirty="0" smtClean="0">
                <a:latin typeface="+mn-ea"/>
              </a:rPr>
              <a:t> 등록</a:t>
            </a:r>
            <a:r>
              <a:rPr lang="en-US" altLang="ko-KR" spc="-150" dirty="0" smtClean="0">
                <a:latin typeface="+mn-ea"/>
              </a:rPr>
              <a:t>, </a:t>
            </a:r>
            <a:r>
              <a:rPr lang="ko-KR" altLang="en-US" spc="-150" dirty="0" smtClean="0">
                <a:latin typeface="+mn-ea"/>
              </a:rPr>
              <a:t>취소</a:t>
            </a:r>
            <a:endParaRPr lang="en-US" altLang="ko-KR" spc="-150" dirty="0" smtClean="0">
              <a:latin typeface="+mn-ea"/>
            </a:endParaRPr>
          </a:p>
          <a:p>
            <a:pPr marL="342900" indent="-342900" algn="just">
              <a:lnSpc>
                <a:spcPct val="120000"/>
              </a:lnSpc>
            </a:pPr>
            <a:r>
              <a:rPr lang="en-US" altLang="ko-KR" spc="-150" dirty="0" smtClean="0">
                <a:latin typeface="+mn-ea"/>
              </a:rPr>
              <a:t>&gt;&gt; </a:t>
            </a:r>
            <a:r>
              <a:rPr lang="ko-KR" altLang="en-US" spc="-150" dirty="0" smtClean="0">
                <a:latin typeface="+mn-ea"/>
              </a:rPr>
              <a:t> 내 아이디는 버튼 안 뜸</a:t>
            </a:r>
            <a:endParaRPr lang="en-US" altLang="ko-KR" spc="-150" dirty="0" smtClean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406400" y="2362201"/>
            <a:ext cx="1816100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로그인 아이디</a:t>
            </a:r>
            <a:endParaRPr lang="en-US" altLang="ko-KR" spc="-150" dirty="0" smtClean="0">
              <a:latin typeface="+mn-ea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825500" y="2743200"/>
            <a:ext cx="228600" cy="457200"/>
          </a:xfrm>
          <a:prstGeom prst="downArrow">
            <a:avLst/>
          </a:prstGeom>
          <a:solidFill>
            <a:srgbClr val="F26778"/>
          </a:solidFill>
          <a:ln>
            <a:solidFill>
              <a:srgbClr val="F25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위쪽 화살표 26"/>
          <p:cNvSpPr/>
          <p:nvPr/>
        </p:nvSpPr>
        <p:spPr>
          <a:xfrm>
            <a:off x="3022600" y="1727200"/>
            <a:ext cx="228600" cy="444500"/>
          </a:xfrm>
          <a:prstGeom prst="upArrow">
            <a:avLst/>
          </a:prstGeom>
          <a:solidFill>
            <a:srgbClr val="F25F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8F01331-3966-4FB6-AF0B-EB296849FAFA}"/>
              </a:ext>
            </a:extLst>
          </p:cNvPr>
          <p:cNvSpPr txBox="1"/>
          <p:nvPr/>
        </p:nvSpPr>
        <p:spPr>
          <a:xfrm>
            <a:off x="2311400" y="2222501"/>
            <a:ext cx="2425700" cy="424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</a:pPr>
            <a:r>
              <a:rPr lang="ko-KR" altLang="en-US" spc="-150" dirty="0" smtClean="0">
                <a:latin typeface="+mn-ea"/>
              </a:rPr>
              <a:t>다른 유저 </a:t>
            </a:r>
            <a:r>
              <a:rPr lang="ko-KR" altLang="en-US" spc="-150" dirty="0" err="1" smtClean="0">
                <a:latin typeface="+mn-ea"/>
              </a:rPr>
              <a:t>향스타</a:t>
            </a:r>
            <a:r>
              <a:rPr lang="ko-KR" altLang="en-US" spc="-150" dirty="0" smtClean="0">
                <a:latin typeface="+mn-ea"/>
              </a:rPr>
              <a:t> 홈</a:t>
            </a:r>
            <a:endParaRPr lang="en-US" altLang="ko-KR" spc="-150" dirty="0" smtClean="0"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09076" y="1262063"/>
            <a:ext cx="2765424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6625" y="3708400"/>
            <a:ext cx="29876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80500" y="3697288"/>
            <a:ext cx="2801938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522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uman\Desktop\springProject\perfume_project\src\main\webapp\resources\assets\img\home\mainImage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4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896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 smtClean="0">
                <a:solidFill>
                  <a:schemeClr val="bg1"/>
                </a:solidFill>
                <a:latin typeface="+mn-ea"/>
              </a:rPr>
              <a:t>칸반보드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칸반보드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4,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371599"/>
            <a:ext cx="8470900" cy="471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336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uman\Desktop\springProject\perfume_project\src\main\webapp\resources\assets\img\home\mainImag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7DA6E5-723C-4B1F-8C46-089820BFBB5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5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후기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5996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Part 4,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021568-88B1-41F9-B936-F56C98C82124}"/>
              </a:ext>
            </a:extLst>
          </p:cNvPr>
          <p:cNvSpPr/>
          <p:nvPr/>
        </p:nvSpPr>
        <p:spPr>
          <a:xfrm>
            <a:off x="445625" y="1752600"/>
            <a:ext cx="2041451" cy="472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61EFB48-83B9-4C7F-914E-4ECCB5832EA8}"/>
              </a:ext>
            </a:extLst>
          </p:cNvPr>
          <p:cNvSpPr/>
          <p:nvPr/>
        </p:nvSpPr>
        <p:spPr>
          <a:xfrm>
            <a:off x="9788100" y="1947658"/>
            <a:ext cx="2041451" cy="4618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5121883" y="1947658"/>
            <a:ext cx="2041451" cy="4580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0EFA6AA-90EE-47EC-BE9B-BAEADCDEFF49}"/>
              </a:ext>
            </a:extLst>
          </p:cNvPr>
          <p:cNvSpPr/>
          <p:nvPr/>
        </p:nvSpPr>
        <p:spPr>
          <a:xfrm>
            <a:off x="7474041" y="1947658"/>
            <a:ext cx="2041451" cy="4567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5121882" y="1325356"/>
            <a:ext cx="2041451" cy="604280"/>
            <a:chOff x="5121882" y="1947656"/>
            <a:chExt cx="2041451" cy="604280"/>
          </a:xfrm>
          <a:solidFill>
            <a:srgbClr val="C03586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FE135EE-90FD-425F-A044-A8D7C11D1034}"/>
                </a:ext>
              </a:extLst>
            </p:cNvPr>
            <p:cNvSpPr/>
            <p:nvPr/>
          </p:nvSpPr>
          <p:spPr>
            <a:xfrm>
              <a:off x="5121882" y="1947656"/>
              <a:ext cx="2041451" cy="604280"/>
            </a:xfrm>
            <a:prstGeom prst="rect">
              <a:avLst/>
            </a:prstGeom>
            <a:grpFill/>
            <a:ln>
              <a:solidFill>
                <a:srgbClr val="C035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5766221" y="2062629"/>
              <a:ext cx="877163" cy="369332"/>
            </a:xfrm>
            <a:prstGeom prst="rect">
              <a:avLst/>
            </a:prstGeom>
            <a:grpFill/>
            <a:ln>
              <a:solidFill>
                <a:srgbClr val="C03586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윤새라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474039" y="1338056"/>
            <a:ext cx="2041451" cy="604280"/>
            <a:chOff x="7474039" y="1947656"/>
            <a:chExt cx="2041451" cy="60428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8F4168A-D683-4EB0-9F9F-0379807B576C}"/>
                </a:ext>
              </a:extLst>
            </p:cNvPr>
            <p:cNvSpPr/>
            <p:nvPr/>
          </p:nvSpPr>
          <p:spPr>
            <a:xfrm>
              <a:off x="7474039" y="1947656"/>
              <a:ext cx="2041451" cy="604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E9692AE-016D-4C0C-BF2E-9566C112C508}"/>
                </a:ext>
              </a:extLst>
            </p:cNvPr>
            <p:cNvSpPr txBox="1"/>
            <p:nvPr/>
          </p:nvSpPr>
          <p:spPr>
            <a:xfrm>
              <a:off x="8119179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신유환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788096" y="1338056"/>
            <a:ext cx="2041451" cy="604280"/>
            <a:chOff x="9788096" y="1947656"/>
            <a:chExt cx="2041451" cy="6042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D8186FF-E437-4402-803E-38C0DE643BC7}"/>
                </a:ext>
              </a:extLst>
            </p:cNvPr>
            <p:cNvSpPr/>
            <p:nvPr/>
          </p:nvSpPr>
          <p:spPr>
            <a:xfrm>
              <a:off x="9788096" y="1947656"/>
              <a:ext cx="2041451" cy="6042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9E4119B-1E52-484B-9B58-DD58E27400E4}"/>
                </a:ext>
              </a:extLst>
            </p:cNvPr>
            <p:cNvSpPr txBox="1"/>
            <p:nvPr/>
          </p:nvSpPr>
          <p:spPr>
            <a:xfrm>
              <a:off x="10425008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김규빈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F052E05-2ABC-46F8-A039-B13F94B652FB}"/>
              </a:ext>
            </a:extLst>
          </p:cNvPr>
          <p:cNvSpPr/>
          <p:nvPr/>
        </p:nvSpPr>
        <p:spPr>
          <a:xfrm>
            <a:off x="2785083" y="1871458"/>
            <a:ext cx="2041451" cy="4618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85082" y="1325356"/>
            <a:ext cx="2041451" cy="604280"/>
            <a:chOff x="2785082" y="1947656"/>
            <a:chExt cx="2041451" cy="6042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6FE135EE-90FD-425F-A044-A8D7C11D1034}"/>
                </a:ext>
              </a:extLst>
            </p:cNvPr>
            <p:cNvSpPr/>
            <p:nvPr/>
          </p:nvSpPr>
          <p:spPr>
            <a:xfrm>
              <a:off x="2785082" y="1947656"/>
              <a:ext cx="2041451" cy="604280"/>
            </a:xfrm>
            <a:prstGeom prst="rect">
              <a:avLst/>
            </a:prstGeom>
            <a:solidFill>
              <a:srgbClr val="F25F7D"/>
            </a:solidFill>
            <a:ln>
              <a:solidFill>
                <a:srgbClr val="F25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3429421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정미리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2904008" y="2155638"/>
            <a:ext cx="176959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좋은 팀원들과 한 팀이 되어 좋은 분위기 속에서 프로젝트 기간을 보낼 수 있어서 좋았고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진행하면서 조원들과의 소통이 프로젝트를 더욱 완성도 있게 높여준다는 것을 깨달았습니다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검수 단계에서 서로의  오류를 발견하고 수정하는 과정을 거치면서 프로젝트의 완성도가 더욱 높아졌다고 생각합니다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동안 배운 내용을 실제로 적용해보면서 복습할 수 있는 유익한 시간 이었습니다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5625" y="1312656"/>
            <a:ext cx="2041451" cy="604280"/>
            <a:chOff x="445625" y="1947656"/>
            <a:chExt cx="2041451" cy="6042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0B93A08-D75C-43C5-ADD6-FCE8026BF344}"/>
                </a:ext>
              </a:extLst>
            </p:cNvPr>
            <p:cNvSpPr/>
            <p:nvPr/>
          </p:nvSpPr>
          <p:spPr>
            <a:xfrm>
              <a:off x="445625" y="1947656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326DDFF-FF65-4809-9E33-F7752EFCA519}"/>
                </a:ext>
              </a:extLst>
            </p:cNvPr>
            <p:cNvSpPr txBox="1"/>
            <p:nvPr/>
          </p:nvSpPr>
          <p:spPr>
            <a:xfrm>
              <a:off x="1092621" y="20626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95000"/>
                    </a:schemeClr>
                  </a:solidFill>
                </a:rPr>
                <a:t>박수정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79908" y="2117538"/>
            <a:ext cx="1858492" cy="383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통해 수업에서 배운 내용들을 실제로 적용해볼 수 있어서 내용을 다시 한번 자세히 이해하는데 도움이 됐습니다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개발단계에서 기획과정에서 미처 생각지 못했던 부분들을 발견하면서 사이트를 개발하는 데 있어서 굉장히 많은 기능과 섬세한 노력이 필요하다는 것을 알게 되었습니다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분들과 함께 협업을 하는 과정에서 소통의 중요성을 깨닫게 되었고 다들 최선을 다해 임해주셔서 즐거운 분위기 속에 결과물을 낼 수 있었습니다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5228108" y="2041338"/>
            <a:ext cx="1871192" cy="428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이전에 완전히 이해하지 못했던 내용도 프로젝트를 진행하면서 많이 이해하게 되었고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추천 알고리즘 구현에 성공했을 때 큰 성취감을 느꼈습니다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전 구상 단계에서 핵심적인 기능과 부수적인 기능을 잘 분류하여 우선순위를 정하는 것의 중요성을 체감했고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 그것을 위해서는 스스로의 역량을 잘 파악하고 시간을 적절히 배분해야 한다는 것을 깨달았습니다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모든 팀원이 감정적이지 않고 차분한 분위기를 유지해주어서 팀원들과의 불화 없이 즐겁게 프로젝트를 마칠 수 있었습니다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7603008" y="2066738"/>
            <a:ext cx="1769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프로젝트를 하면서 여태껏 배운 기술들을 활용할 수 있어서 좋았고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단순한 아이디어 하나가 실제 서비스를 제공하기까지는 무수히 많은 과정과 시간이 있음을 알게 되었습니다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많은 과정과 시간 속에서 짜증 한 번 내지 않고 포기 하지 않은 팀원 분들께 감사하고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조금은 개발자다운 생각과 태도를 가질 수 있게 된 거 같아 뿌듯합니다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2E6A2D5-3DF6-4A7D-97D7-B608DCF55959}"/>
              </a:ext>
            </a:extLst>
          </p:cNvPr>
          <p:cNvSpPr txBox="1"/>
          <p:nvPr/>
        </p:nvSpPr>
        <p:spPr>
          <a:xfrm>
            <a:off x="9749308" y="2108201"/>
            <a:ext cx="2087092" cy="411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희미하던 개념이 프로젝트를 통해 서서히 뚜렷해져 기뻤습니다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힘들기도 했지만 다른 조원들의 열정에 스스로도 의지를 얻고 처음으로 열정을 가지고 프로젝트에 임하게 되어 새로운 경험이 되었습니다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하나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하나가 아주 많은 노력과 고뇌를 담고 세상에 나온다는 걸 알았을 때 세상에 쉬운 것은 아무것도 없고 그럼에도 노력하면 해낼 수 있다는 깨달음을 다시 한번 얻었습니다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시간과 지혜가 부족해 완벽하게 모든 기능을 만든 것은 아니지만 스스로가 성장하기엔 더없이 충분했습니다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다정하고 열정적인 조원들</a:t>
            </a:r>
            <a:r>
              <a:rPr lang="en-US" altLang="ko-KR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계속해서 도움을 주신 선생님께 감사합니다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574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벤치마킹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EA9D745-7266-4481-BA38-87DF8DCC22DE}"/>
              </a:ext>
            </a:extLst>
          </p:cNvPr>
          <p:cNvSpPr txBox="1"/>
          <p:nvPr/>
        </p:nvSpPr>
        <p:spPr>
          <a:xfrm flipH="1">
            <a:off x="445247" y="12536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Perfumegraphy</a:t>
            </a:r>
            <a:endParaRPr lang="ko-KR" altLang="en-US" sz="2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567D25D-0A05-49CF-8C56-C0EA9E90BDD7}"/>
              </a:ext>
            </a:extLst>
          </p:cNvPr>
          <p:cNvSpPr txBox="1"/>
          <p:nvPr/>
        </p:nvSpPr>
        <p:spPr>
          <a:xfrm flipH="1">
            <a:off x="4166198" y="1253687"/>
            <a:ext cx="201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Fragram</a:t>
            </a:r>
            <a:endParaRPr lang="ko-KR" altLang="en-US" sz="20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7925249" y="12790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PAFFEM </a:t>
            </a:r>
            <a:endParaRPr lang="ko-KR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3701" y="1763712"/>
            <a:ext cx="3240000" cy="4132688"/>
          </a:xfrm>
          <a:prstGeom prst="rect">
            <a:avLst/>
          </a:prstGeom>
          <a:noFill/>
          <a:ln w="28575">
            <a:solidFill>
              <a:srgbClr val="DA87FF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0387" y="1798359"/>
            <a:ext cx="3240000" cy="4043641"/>
          </a:xfrm>
          <a:prstGeom prst="rect">
            <a:avLst/>
          </a:prstGeom>
          <a:noFill/>
          <a:ln w="38100">
            <a:solidFill>
              <a:srgbClr val="FCD554"/>
            </a:solidFill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012" y="1806575"/>
            <a:ext cx="3240000" cy="4000969"/>
          </a:xfrm>
          <a:prstGeom prst="rect">
            <a:avLst/>
          </a:prstGeom>
          <a:noFill/>
          <a:ln w="38100">
            <a:solidFill>
              <a:srgbClr val="F25F7D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90670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32">
            <a:extLst>
              <a:ext uri="{FF2B5EF4-FFF2-40B4-BE49-F238E27FC236}">
                <a16:creationId xmlns:a16="http://schemas.microsoft.com/office/drawing/2014/main" xmlns="" id="{DBF49A15-31C6-4F96-BC96-E3AC47F29EDE}"/>
              </a:ext>
            </a:extLst>
          </p:cNvPr>
          <p:cNvSpPr/>
          <p:nvPr/>
        </p:nvSpPr>
        <p:spPr>
          <a:xfrm>
            <a:off x="1816488" y="4616371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1">
            <a:extLst>
              <a:ext uri="{FF2B5EF4-FFF2-40B4-BE49-F238E27FC236}">
                <a16:creationId xmlns:a16="http://schemas.microsoft.com/office/drawing/2014/main" xmlns="" id="{9343EB5A-FF31-4BDA-BB6D-A86231763AE5}"/>
              </a:ext>
            </a:extLst>
          </p:cNvPr>
          <p:cNvSpPr/>
          <p:nvPr/>
        </p:nvSpPr>
        <p:spPr>
          <a:xfrm>
            <a:off x="1816488" y="3032141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8">
            <a:extLst>
              <a:ext uri="{FF2B5EF4-FFF2-40B4-BE49-F238E27FC236}">
                <a16:creationId xmlns:a16="http://schemas.microsoft.com/office/drawing/2014/main" xmlns="" id="{EF70BA59-2ADB-4346-8220-0CF1EC98B79B}"/>
              </a:ext>
            </a:extLst>
          </p:cNvPr>
          <p:cNvSpPr/>
          <p:nvPr/>
        </p:nvSpPr>
        <p:spPr>
          <a:xfrm>
            <a:off x="1841888" y="1435210"/>
            <a:ext cx="4680000" cy="144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벤치마킹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36" idx="3"/>
            <a:endCxn id="15" idx="2"/>
          </p:cNvCxnSpPr>
          <p:nvPr/>
        </p:nvCxnSpPr>
        <p:spPr>
          <a:xfrm>
            <a:off x="6521888" y="2155210"/>
            <a:ext cx="1806228" cy="150446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2D3EA8B-3ABF-4124-82DE-4B3F761670C9}"/>
              </a:ext>
            </a:extLst>
          </p:cNvPr>
          <p:cNvSpPr/>
          <p:nvPr/>
        </p:nvSpPr>
        <p:spPr>
          <a:xfrm>
            <a:off x="8328116" y="2442554"/>
            <a:ext cx="2466883" cy="24342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E6B6EE1-D793-4754-9A43-F94303F95511}"/>
              </a:ext>
            </a:extLst>
          </p:cNvPr>
          <p:cNvSpPr txBox="1"/>
          <p:nvPr/>
        </p:nvSpPr>
        <p:spPr>
          <a:xfrm>
            <a:off x="2138568" y="3774231"/>
            <a:ext cx="3004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정보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커뮤니티</a:t>
            </a:r>
            <a:r>
              <a:rPr lang="ko-KR" altLang="en-US" sz="1600" dirty="0" smtClean="0">
                <a:latin typeface="+mn-ea"/>
              </a:rPr>
              <a:t> 제공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3" name="그룹 22">
            <a:extLst>
              <a:ext uri="{FF2B5EF4-FFF2-40B4-BE49-F238E27FC236}">
                <a16:creationId xmlns:a16="http://schemas.microsoft.com/office/drawing/2014/main" xmlns="" id="{B5C977DF-5254-4414-BDA5-80C32495459F}"/>
              </a:ext>
            </a:extLst>
          </p:cNvPr>
          <p:cNvGrpSpPr/>
          <p:nvPr/>
        </p:nvGrpSpPr>
        <p:grpSpPr>
          <a:xfrm>
            <a:off x="2141304" y="4897024"/>
            <a:ext cx="3065696" cy="782151"/>
            <a:chOff x="230214" y="4235821"/>
            <a:chExt cx="3065696" cy="7821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64BB22F-EB8C-4222-8D60-CD1AE85A20E7}"/>
                </a:ext>
              </a:extLst>
            </p:cNvPr>
            <p:cNvSpPr txBox="1"/>
            <p:nvPr/>
          </p:nvSpPr>
          <p:spPr>
            <a:xfrm>
              <a:off x="230214" y="4679418"/>
              <a:ext cx="3065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>
                  <a:latin typeface="+mn-ea"/>
                </a:rPr>
                <a:t>특정</a:t>
              </a:r>
              <a:r>
                <a:rPr lang="en-US" altLang="ko-KR" sz="1600" dirty="0" smtClean="0">
                  <a:latin typeface="+mn-ea"/>
                </a:rPr>
                <a:t> </a:t>
              </a:r>
              <a:r>
                <a:rPr lang="ko-KR" altLang="en-US" sz="1600" dirty="0" smtClean="0">
                  <a:latin typeface="+mn-ea"/>
                </a:rPr>
                <a:t>브랜드의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향수 추천</a:t>
              </a:r>
              <a:r>
                <a:rPr lang="ko-KR" altLang="en-US" sz="1600" dirty="0" smtClean="0">
                  <a:latin typeface="+mn-ea"/>
                </a:rPr>
                <a:t> 기능</a:t>
              </a:r>
              <a:endParaRPr lang="en-US" altLang="ko-KR" sz="1600" dirty="0" smtClean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D113175-0C3B-419A-94E1-42E82C0295F4}"/>
                </a:ext>
              </a:extLst>
            </p:cNvPr>
            <p:cNvSpPr txBox="1"/>
            <p:nvPr/>
          </p:nvSpPr>
          <p:spPr>
            <a:xfrm>
              <a:off x="281014" y="423582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33F511C-281D-4D5D-90D7-F12B0BA5157F}"/>
              </a:ext>
            </a:extLst>
          </p:cNvPr>
          <p:cNvSpPr txBox="1"/>
          <p:nvPr/>
        </p:nvSpPr>
        <p:spPr>
          <a:xfrm>
            <a:off x="2097276" y="2134649"/>
            <a:ext cx="3325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리스트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향수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정보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제공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A0E38F8-03B3-4A7E-9F78-EBBA79DC6464}"/>
              </a:ext>
            </a:extLst>
          </p:cNvPr>
          <p:cNvSpPr txBox="1"/>
          <p:nvPr/>
        </p:nvSpPr>
        <p:spPr>
          <a:xfrm>
            <a:off x="8694061" y="3241080"/>
            <a:ext cx="1745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Eau de Vie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+mj-lt"/>
              </a:rPr>
              <a:t>기능 통합</a:t>
            </a:r>
            <a:r>
              <a:rPr lang="en-US" altLang="ko-KR" sz="24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083249" y="48223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PAFFEM </a:t>
            </a:r>
            <a:endParaRPr lang="ko-KR" alt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108649" y="15584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 </a:t>
            </a:r>
            <a:r>
              <a:rPr lang="en-US" altLang="ko-KR" sz="2000" b="1" dirty="0" err="1" smtClean="0"/>
              <a:t>Perfumegraphy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D5C99F-2284-430E-9E64-10E6BCFB11DE}"/>
              </a:ext>
            </a:extLst>
          </p:cNvPr>
          <p:cNvSpPr txBox="1"/>
          <p:nvPr/>
        </p:nvSpPr>
        <p:spPr>
          <a:xfrm flipH="1">
            <a:off x="2057849" y="3247587"/>
            <a:ext cx="238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Fragram</a:t>
            </a:r>
            <a:endParaRPr lang="ko-KR" altLang="en-US" sz="2000" b="1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39" idx="3"/>
            <a:endCxn id="15" idx="2"/>
          </p:cNvCxnSpPr>
          <p:nvPr/>
        </p:nvCxnSpPr>
        <p:spPr>
          <a:xfrm flipV="1">
            <a:off x="6496488" y="3659677"/>
            <a:ext cx="1831628" cy="9246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22513A77-FBB3-4F57-AFFB-FB5EBA69BEFF}"/>
              </a:ext>
            </a:extLst>
          </p:cNvPr>
          <p:cNvCxnSpPr>
            <a:stCxn id="42" idx="3"/>
            <a:endCxn id="15" idx="2"/>
          </p:cNvCxnSpPr>
          <p:nvPr/>
        </p:nvCxnSpPr>
        <p:spPr>
          <a:xfrm flipV="1">
            <a:off x="6496488" y="3659677"/>
            <a:ext cx="1831628" cy="1676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C4A7E277-5F61-4C06-B9A7-FDE8CA064D51}"/>
              </a:ext>
            </a:extLst>
          </p:cNvPr>
          <p:cNvSpPr/>
          <p:nvPr/>
        </p:nvSpPr>
        <p:spPr>
          <a:xfrm>
            <a:off x="0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5322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074" y="1553614"/>
            <a:ext cx="1801254" cy="240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5079" y="3491623"/>
            <a:ext cx="1685044" cy="226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4624" y="2101800"/>
            <a:ext cx="1829752" cy="23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2889" y="2783449"/>
            <a:ext cx="2188622" cy="210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4336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서비스의 문제점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564541" y="6209351"/>
            <a:ext cx="43765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국내 최대 향수 관련 커뮤니티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향수사랑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규정집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73798" y="2641600"/>
            <a:ext cx="5334001" cy="20574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718402" y="2954522"/>
            <a:ext cx="5303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사용자가 접속하여 글하나를 올리기까지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적용되는 규칙이 너무 많음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 startAt="2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다른 사용자가 작성한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보기 위해서는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회원가입을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해야함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향수 추천을 받기 위해서는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게시글을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올리고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답변을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받을때까지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시간이 걸림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4929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기존 서비스의 문제점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" y="1409700"/>
            <a:ext cx="4091939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1148741" y="6222051"/>
            <a:ext cx="29314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2.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해외 대규모 커뮤니티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‘</a:t>
            </a:r>
            <a:r>
              <a:rPr lang="en-US" altLang="ko-KR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fragranitca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’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48398" y="2984500"/>
            <a:ext cx="5334001" cy="11938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711145" y="3246622"/>
            <a:ext cx="5303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커뮤니티의 주 언어가 영어로 구성되어있음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국내 커뮤니티 형식에 익숙한 사용자들의 경우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해외 커뮤니티에 적응이 어려움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특장점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5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</a:t>
            </a:r>
            <a:r>
              <a:rPr lang="en-US" altLang="ko-KR" sz="1600" dirty="0" smtClean="0"/>
              <a:t>1,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26003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특장점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_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기존의 향수추천 서비스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2" y="1435100"/>
            <a:ext cx="3988647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673100" y="1398815"/>
            <a:ext cx="4102100" cy="46101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194300" y="3341915"/>
            <a:ext cx="8636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564541" y="6209351"/>
            <a:ext cx="41985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향수추천 서비스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퍼퓸텔러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’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향수추천 결과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48398" y="2540000"/>
            <a:ext cx="5334001" cy="23368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E1D4753-AA2C-4F6D-A31F-7B5747BADBBB}"/>
              </a:ext>
            </a:extLst>
          </p:cNvPr>
          <p:cNvSpPr txBox="1"/>
          <p:nvPr/>
        </p:nvSpPr>
        <p:spPr>
          <a:xfrm>
            <a:off x="6629502" y="2827522"/>
            <a:ext cx="5303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추천 후 결과가 자사 제품만 출력됨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-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사용자는 검증된 브랜드의 제품을 추천 받기 위해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해당 서비스를 이용했을 확률이 매우 높으므로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사용자의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니즈를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충족하기 어려움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선택지가 추상적임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- ex)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바쁘게 움직이는 도시의 한낮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marL="228600" indent="-228600"/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      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깊고 어두운 도시의 밤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1369</Words>
  <Application>Microsoft Office PowerPoint</Application>
  <PresentationFormat>사용자 지정</PresentationFormat>
  <Paragraphs>308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</cp:lastModifiedBy>
  <cp:revision>79</cp:revision>
  <dcterms:created xsi:type="dcterms:W3CDTF">2020-09-14T00:48:43Z</dcterms:created>
  <dcterms:modified xsi:type="dcterms:W3CDTF">2022-11-07T06:58:19Z</dcterms:modified>
</cp:coreProperties>
</file>